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29"/>
  </p:notesMasterIdLst>
  <p:sldIdLst>
    <p:sldId id="256" r:id="rId2"/>
    <p:sldId id="325" r:id="rId3"/>
    <p:sldId id="296" r:id="rId4"/>
    <p:sldId id="263" r:id="rId5"/>
    <p:sldId id="300" r:id="rId6"/>
    <p:sldId id="315" r:id="rId7"/>
    <p:sldId id="320" r:id="rId8"/>
    <p:sldId id="322" r:id="rId9"/>
    <p:sldId id="328" r:id="rId10"/>
    <p:sldId id="327" r:id="rId11"/>
    <p:sldId id="319" r:id="rId12"/>
    <p:sldId id="331" r:id="rId13"/>
    <p:sldId id="326" r:id="rId14"/>
    <p:sldId id="324" r:id="rId15"/>
    <p:sldId id="271" r:id="rId16"/>
    <p:sldId id="318" r:id="rId17"/>
    <p:sldId id="317" r:id="rId18"/>
    <p:sldId id="316" r:id="rId19"/>
    <p:sldId id="305" r:id="rId20"/>
    <p:sldId id="335" r:id="rId21"/>
    <p:sldId id="336" r:id="rId22"/>
    <p:sldId id="337" r:id="rId23"/>
    <p:sldId id="330" r:id="rId24"/>
    <p:sldId id="332" r:id="rId25"/>
    <p:sldId id="333" r:id="rId26"/>
    <p:sldId id="334" r:id="rId27"/>
    <p:sldId id="307" r:id="rId28"/>
  </p:sldIdLst>
  <p:sldSz cx="9144000" cy="6858000" type="screen4x3"/>
  <p:notesSz cx="7099300" cy="10234613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898989"/>
    <a:srgbClr val="FF3399"/>
    <a:srgbClr val="0099F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FD0F851-EC5A-4D38-B0AD-8093EC10F338}" styleName="밝은 스타일 1 - 강조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851" autoAdjust="0"/>
    <p:restoredTop sz="90541" autoAdjust="0"/>
  </p:normalViewPr>
  <p:slideViewPr>
    <p:cSldViewPr>
      <p:cViewPr>
        <p:scale>
          <a:sx n="59" d="100"/>
          <a:sy n="59" d="100"/>
        </p:scale>
        <p:origin x="-816" y="-12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344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22.wmf"/><Relationship Id="rId1" Type="http://schemas.openxmlformats.org/officeDocument/2006/relationships/image" Target="../media/image21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l">
              <a:defRPr sz="13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4021294" y="0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r">
              <a:defRPr sz="1300"/>
            </a:lvl1pPr>
          </a:lstStyle>
          <a:p>
            <a:fld id="{C8A6F797-CAB3-4586-95D0-3E8C63535C8A}" type="datetimeFigureOut">
              <a:rPr lang="ko-KR" altLang="en-US" smtClean="0"/>
              <a:pPr/>
              <a:t>2010-03-10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992188" y="768350"/>
            <a:ext cx="5114925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48" tIns="49524" rIns="99048" bIns="49524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709930" y="4861441"/>
            <a:ext cx="5679440" cy="4605576"/>
          </a:xfrm>
          <a:prstGeom prst="rect">
            <a:avLst/>
          </a:prstGeom>
        </p:spPr>
        <p:txBody>
          <a:bodyPr vert="horz" lIns="99048" tIns="49524" rIns="99048" bIns="49524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721106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l">
              <a:defRPr sz="13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4021294" y="9721106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r">
              <a:defRPr sz="1300"/>
            </a:lvl1pPr>
          </a:lstStyle>
          <a:p>
            <a:fld id="{44C1F88F-E1B0-4A68-9D62-B5EC6F0C1AC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dirty="0" smtClean="0"/>
              <a:t>C9c10</a:t>
            </a:r>
            <a:r>
              <a:rPr kumimoji="1" lang="ja-JP" altLang="en-US" dirty="0" smtClean="0"/>
              <a:t>を</a:t>
            </a:r>
            <a:r>
              <a:rPr kumimoji="1" lang="en-US" altLang="ja-JP" dirty="0" err="1" smtClean="0"/>
              <a:t>include</a:t>
            </a:r>
            <a:r>
              <a:rPr kumimoji="1" lang="en-US" altLang="ja-JP" baseline="0" dirty="0" err="1" smtClean="0"/>
              <a:t>For</a:t>
            </a:r>
            <a:r>
              <a:rPr kumimoji="1" lang="en-US" altLang="ja-JP" baseline="0" dirty="0" smtClean="0"/>
              <a:t> </a:t>
            </a:r>
            <a:r>
              <a:rPr kumimoji="1" lang="en-US" altLang="ja-JP" baseline="0" dirty="0" err="1" smtClean="0"/>
              <a:t>ll</a:t>
            </a:r>
            <a:r>
              <a:rPr kumimoji="1" lang="en-US" altLang="ja-JP" baseline="0" dirty="0" smtClean="0"/>
              <a:t>, mu/e</a:t>
            </a:r>
            <a:r>
              <a:rPr kumimoji="1" lang="ja-JP" altLang="en-US" baseline="0" dirty="0" smtClean="0"/>
              <a:t>の</a:t>
            </a:r>
            <a:r>
              <a:rPr kumimoji="1" lang="en-US" altLang="ja-JP" baseline="0" dirty="0" smtClean="0"/>
              <a:t>combined fit</a:t>
            </a:r>
            <a:r>
              <a:rPr kumimoji="1" lang="ja-JP" altLang="en-US" baseline="0" dirty="0" smtClean="0"/>
              <a:t>が最低限必要</a:t>
            </a:r>
            <a:endParaRPr kumimoji="1" lang="en-US" altLang="ja-JP" baseline="0" dirty="0" smtClean="0"/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baseline="0" dirty="0" err="1" smtClean="0"/>
              <a:t>Systematics</a:t>
            </a:r>
            <a:r>
              <a:rPr kumimoji="1" lang="en-US" altLang="ja-JP" baseline="0" dirty="0" smtClean="0"/>
              <a:t> </a:t>
            </a:r>
            <a:r>
              <a:rPr kumimoji="1" lang="ja-JP" altLang="en-US" baseline="0" dirty="0" smtClean="0"/>
              <a:t>加筆</a:t>
            </a:r>
            <a:endParaRPr kumimoji="1" lang="en-US" altLang="ja-JP" baseline="0" dirty="0" smtClean="0"/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baseline="0" dirty="0" smtClean="0"/>
              <a:t>J/psi veto</a:t>
            </a:r>
            <a:r>
              <a:rPr kumimoji="1" lang="ja-JP" altLang="en-US" baseline="0" dirty="0" smtClean="0"/>
              <a:t>など、</a:t>
            </a:r>
            <a:r>
              <a:rPr kumimoji="1" lang="en-US" altLang="ja-JP" baseline="0" dirty="0" smtClean="0"/>
              <a:t>selection</a:t>
            </a:r>
            <a:r>
              <a:rPr kumimoji="1" lang="ja-JP" altLang="en-US" baseline="0" dirty="0" smtClean="0"/>
              <a:t>をプロットで説明</a:t>
            </a:r>
            <a:endParaRPr kumimoji="1" lang="en-US" altLang="ja-JP" baseline="0" dirty="0" smtClean="0"/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dirty="0" smtClean="0"/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dirty="0" smtClean="0"/>
              <a:t>2/1</a:t>
            </a:r>
            <a:r>
              <a:rPr kumimoji="1" lang="ja-JP" altLang="en-US" dirty="0" err="1" smtClean="0"/>
              <a:t>までに</a:t>
            </a:r>
            <a:r>
              <a:rPr kumimoji="1" lang="ja-JP" altLang="en-US" dirty="0" smtClean="0"/>
              <a:t>なおしたバージョンを森先生に提出、その後他の審査員に</a:t>
            </a:r>
            <a:endParaRPr kumimoji="1" lang="en-US" altLang="ja-JP" dirty="0" smtClean="0"/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dirty="0" smtClean="0"/>
              <a:t>結果を専攻会議</a:t>
            </a:r>
            <a:r>
              <a:rPr kumimoji="1" lang="en-US" altLang="ja-JP" dirty="0" smtClean="0"/>
              <a:t>2/10</a:t>
            </a:r>
            <a:r>
              <a:rPr kumimoji="1" lang="ja-JP" altLang="en-US" dirty="0" smtClean="0"/>
              <a:t>で最終審査</a:t>
            </a:r>
            <a:endParaRPr kumimoji="1" lang="en-US" altLang="ja-JP" dirty="0" smtClean="0"/>
          </a:p>
          <a:p>
            <a:endParaRPr kumimoji="1" lang="en-US" altLang="ja-JP" dirty="0" smtClean="0"/>
          </a:p>
          <a:p>
            <a:r>
              <a:rPr kumimoji="1" lang="ja-JP" altLang="en-US" dirty="0" smtClean="0"/>
              <a:t>符号に関して</a:t>
            </a:r>
            <a:r>
              <a:rPr kumimoji="1" lang="en-US" altLang="ja-JP" dirty="0" smtClean="0"/>
              <a:t>K*</a:t>
            </a:r>
            <a:r>
              <a:rPr kumimoji="1" lang="en-US" altLang="ja-JP" dirty="0" err="1" smtClean="0"/>
              <a:t>llAFB</a:t>
            </a:r>
            <a:r>
              <a:rPr kumimoji="1" lang="ja-JP" altLang="en-US" dirty="0" smtClean="0"/>
              <a:t>と比較 </a:t>
            </a:r>
            <a:r>
              <a:rPr kumimoji="1" lang="en-US" altLang="ja-JP" dirty="0" smtClean="0"/>
              <a:t>inconsistent?</a:t>
            </a:r>
          </a:p>
          <a:p>
            <a:r>
              <a:rPr kumimoji="1" lang="en-US" altLang="ja-JP" dirty="0" smtClean="0"/>
              <a:t>chap</a:t>
            </a:r>
            <a:r>
              <a:rPr kumimoji="1" lang="en-US" altLang="ja-JP" baseline="0" dirty="0" smtClean="0"/>
              <a:t>6/7/8 combine</a:t>
            </a:r>
            <a:endParaRPr kumimoji="1" lang="en-US" altLang="ja-JP" dirty="0" smtClean="0"/>
          </a:p>
          <a:p>
            <a:r>
              <a:rPr kumimoji="1" lang="en-US" altLang="ja-JP" dirty="0" smtClean="0"/>
              <a:t>SM</a:t>
            </a:r>
            <a:r>
              <a:rPr kumimoji="1" lang="ja-JP" altLang="en-US" dirty="0" smtClean="0"/>
              <a:t>からのずれが</a:t>
            </a:r>
            <a:r>
              <a:rPr kumimoji="1" lang="ja-JP" altLang="en-US" dirty="0" err="1" smtClean="0"/>
              <a:t>せ</a:t>
            </a:r>
            <a:r>
              <a:rPr kumimoji="1" lang="ja-JP" altLang="en-US" dirty="0" smtClean="0"/>
              <a:t>つめいできるか？（理論予想を左にずらす）</a:t>
            </a:r>
            <a:endParaRPr kumimoji="1" lang="en-US" altLang="ja-JP" dirty="0" smtClean="0"/>
          </a:p>
          <a:p>
            <a:r>
              <a:rPr kumimoji="1" lang="en-US" altLang="ja-JP" dirty="0" smtClean="0"/>
              <a:t>Table 9.1 </a:t>
            </a:r>
            <a:r>
              <a:rPr kumimoji="1" lang="ja-JP" altLang="en-US" dirty="0" smtClean="0"/>
              <a:t>に</a:t>
            </a:r>
            <a:r>
              <a:rPr kumimoji="1" lang="en-US" altLang="ja-JP" dirty="0" smtClean="0"/>
              <a:t>10</a:t>
            </a:r>
            <a:r>
              <a:rPr kumimoji="1" lang="en-US" altLang="ja-JP" baseline="30000" dirty="0" smtClean="0"/>
              <a:t>-6</a:t>
            </a:r>
            <a:r>
              <a:rPr kumimoji="1" lang="ja-JP" altLang="en-US" baseline="0" dirty="0" smtClean="0"/>
              <a:t>を加える。</a:t>
            </a:r>
            <a:r>
              <a:rPr kumimoji="1" lang="en-US" altLang="ja-JP" baseline="0" dirty="0" smtClean="0"/>
              <a:t>Future prospect</a:t>
            </a:r>
            <a:r>
              <a:rPr kumimoji="1" lang="ja-JP" altLang="en-US" baseline="0" dirty="0" smtClean="0"/>
              <a:t>はいらない。</a:t>
            </a:r>
            <a:endParaRPr kumimoji="1" lang="en-US" altLang="ja-JP" baseline="0" dirty="0" smtClean="0"/>
          </a:p>
          <a:p>
            <a:endParaRPr kumimoji="1" lang="en-US" altLang="ja-JP" dirty="0" smtClean="0"/>
          </a:p>
          <a:p>
            <a:r>
              <a:rPr kumimoji="1" lang="en-US" altLang="ja-JP" dirty="0" smtClean="0"/>
              <a:t>How far from C7 sign flipped</a:t>
            </a:r>
          </a:p>
          <a:p>
            <a:r>
              <a:rPr kumimoji="1" lang="en-US" altLang="ja-JP" dirty="0" smtClean="0"/>
              <a:t>Total :</a:t>
            </a:r>
            <a:r>
              <a:rPr kumimoji="1" lang="en-US" altLang="ja-JP" baseline="0" dirty="0" smtClean="0"/>
              <a:t> </a:t>
            </a:r>
            <a:r>
              <a:rPr kumimoji="1" lang="en-US" altLang="ja-JP" dirty="0" smtClean="0"/>
              <a:t>WA2005: 3.3sigma now:4.8sigma</a:t>
            </a:r>
          </a:p>
          <a:p>
            <a:r>
              <a:rPr kumimoji="1" lang="en-US" altLang="ja-JP" dirty="0" smtClean="0"/>
              <a:t>1-6GeV: WA2005:3.0sigma now: 8sigma</a:t>
            </a:r>
            <a:endParaRPr kumimoji="1"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12AABFA-79F0-4C7B-A029-764F4B6B75FC}" type="slidenum">
              <a:rPr lang="en-US" altLang="ja-JP" smtClean="0"/>
              <a:pPr>
                <a:defRPr/>
              </a:pPr>
              <a:t>12</a:t>
            </a:fld>
            <a:endParaRPr lang="en-US" altLang="ja-JP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DDC21E8-BC6C-4BF3-931A-5A87B3BF6387}" type="slidenum">
              <a:rPr lang="en-US" smtClean="0">
                <a:latin typeface="Arial" pitchFamily="34" charset="0"/>
              </a:rPr>
              <a:pPr>
                <a:defRPr/>
              </a:pPr>
              <a:t>21</a:t>
            </a:fld>
            <a:endParaRPr lang="en-US" smtClean="0">
              <a:latin typeface="Arial" pitchFamily="34" charset="0"/>
            </a:endParaRPr>
          </a:p>
        </p:txBody>
      </p:sp>
      <p:sp>
        <p:nvSpPr>
          <p:cNvPr id="29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7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sl-SI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lvl="1"/>
            <a:r>
              <a:rPr lang="en-US" altLang="ja-JP" sz="1600" dirty="0" smtClean="0"/>
              <a:t>For signal MC normalization, these BRs are assumed.</a:t>
            </a:r>
          </a:p>
          <a:p>
            <a:pPr marL="0" lvl="1"/>
            <a:r>
              <a:rPr lang="en-US" altLang="ja-JP" sz="1600" dirty="0" smtClean="0"/>
              <a:t> B(Kll) = 0.43+- 0.04 </a:t>
            </a:r>
            <a:r>
              <a:rPr lang="en-US" altLang="ja-JP" sz="1600" dirty="0" smtClean="0">
                <a:solidFill>
                  <a:srgbClr val="6600FF"/>
                </a:solidFill>
              </a:rPr>
              <a:t>[HFAG ICHEP08], </a:t>
            </a:r>
          </a:p>
          <a:p>
            <a:pPr marL="0" lvl="1"/>
            <a:r>
              <a:rPr lang="en-US" altLang="ja-JP" sz="1600" dirty="0" smtClean="0"/>
              <a:t> B(K*</a:t>
            </a:r>
            <a:r>
              <a:rPr lang="en-US" altLang="ja-JP" sz="1600" dirty="0" err="1" smtClean="0"/>
              <a:t>ll</a:t>
            </a:r>
            <a:r>
              <a:rPr lang="en-US" altLang="ja-JP" sz="1600" dirty="0" smtClean="0"/>
              <a:t>) =1.08+- 0.06 </a:t>
            </a:r>
            <a:r>
              <a:rPr lang="en-US" altLang="ja-JP" sz="1600" dirty="0" smtClean="0">
                <a:solidFill>
                  <a:srgbClr val="6600FF"/>
                </a:solidFill>
              </a:rPr>
              <a:t>[HFAG ICHEP08], </a:t>
            </a:r>
          </a:p>
          <a:p>
            <a:pPr marL="0" lvl="1"/>
            <a:r>
              <a:rPr lang="en-US" altLang="ja-JP" sz="1600" dirty="0" smtClean="0"/>
              <a:t> B(</a:t>
            </a:r>
            <a:r>
              <a:rPr lang="en-US" altLang="ja-JP" sz="1600" dirty="0" err="1" smtClean="0"/>
              <a:t>X</a:t>
            </a:r>
            <a:r>
              <a:rPr lang="en-US" altLang="ja-JP" sz="1600" baseline="-25000" dirty="0" err="1" smtClean="0"/>
              <a:t>s</a:t>
            </a:r>
            <a:r>
              <a:rPr lang="en-US" altLang="ja-JP" sz="1600" dirty="0" err="1" smtClean="0"/>
              <a:t>ll,M</a:t>
            </a:r>
            <a:r>
              <a:rPr lang="en-US" altLang="ja-JP" sz="1600" baseline="-25000" dirty="0" err="1" smtClean="0"/>
              <a:t>Xs</a:t>
            </a:r>
            <a:r>
              <a:rPr lang="en-US" altLang="ja-JP" sz="1600" dirty="0" smtClean="0"/>
              <a:t>&lt;2.0) = 3.00 +- 0.72</a:t>
            </a:r>
            <a:r>
              <a:rPr lang="en-US" altLang="ja-JP" sz="1600" dirty="0" smtClean="0">
                <a:solidFill>
                  <a:srgbClr val="6600FF"/>
                </a:solidFill>
              </a:rPr>
              <a:t> [measured in this analysis (605fb</a:t>
            </a:r>
            <a:r>
              <a:rPr lang="en-US" altLang="ja-JP" sz="1600" baseline="30000" dirty="0" smtClean="0">
                <a:solidFill>
                  <a:srgbClr val="6600FF"/>
                </a:solidFill>
              </a:rPr>
              <a:t>-1</a:t>
            </a:r>
            <a:r>
              <a:rPr lang="en-US" altLang="ja-JP" sz="1600" dirty="0" smtClean="0">
                <a:solidFill>
                  <a:srgbClr val="6600FF"/>
                </a:solidFill>
              </a:rPr>
              <a:t>)]</a:t>
            </a:r>
          </a:p>
          <a:p>
            <a:pPr marL="0" lvl="1"/>
            <a:r>
              <a:rPr lang="en-US" altLang="ja-JP" sz="1600" dirty="0" smtClean="0">
                <a:solidFill>
                  <a:srgbClr val="6600FF"/>
                </a:solidFill>
              </a:rPr>
              <a:t>k: b—J/psi-s</a:t>
            </a:r>
            <a:r>
              <a:rPr lang="en-US" altLang="ja-JP" sz="1600" baseline="0" dirty="0" smtClean="0">
                <a:solidFill>
                  <a:srgbClr val="6600FF"/>
                </a:solidFill>
              </a:rPr>
              <a:t> coupling </a:t>
            </a:r>
          </a:p>
          <a:p>
            <a:r>
              <a:rPr kumimoji="1" lang="en-US" altLang="ja-JP" sz="1200" kern="1200" baseline="0" dirty="0" smtClean="0">
                <a:solidFill>
                  <a:schemeClr val="tx1"/>
                </a:solidFill>
                <a:latin typeface="Arial" charset="0"/>
                <a:ea typeface="ＭＳ Ｐ明朝" charset="-128"/>
                <a:cs typeface="+mn-cs"/>
              </a:rPr>
              <a:t>1) numerically solving RGE’s with whole Yukawa matrices and soft SUSY-breaking parameters with the flavor mixing,</a:t>
            </a:r>
          </a:p>
          <a:p>
            <a:r>
              <a:rPr kumimoji="1" lang="en-US" altLang="ja-JP" dirty="0" smtClean="0"/>
              <a:t>2) </a:t>
            </a:r>
            <a:r>
              <a:rPr kumimoji="1" lang="en-US" altLang="ja-JP" sz="1200" kern="1200" baseline="0" dirty="0" smtClean="0">
                <a:solidFill>
                  <a:schemeClr val="tx1"/>
                </a:solidFill>
                <a:latin typeface="Arial" charset="0"/>
                <a:ea typeface="ＭＳ Ｐ明朝" charset="-128"/>
                <a:cs typeface="+mn-cs"/>
              </a:rPr>
              <a:t>taking account of one-loop corrections in the Higgs effective potential, in order to determine </a:t>
            </a:r>
          </a:p>
          <a:p>
            <a:r>
              <a:rPr kumimoji="1" lang="en-US" altLang="ja-JP" sz="1200" kern="1200" baseline="0" dirty="0" smtClean="0">
                <a:solidFill>
                  <a:schemeClr val="tx1"/>
                </a:solidFill>
                <a:latin typeface="Arial" charset="0"/>
                <a:ea typeface="ＭＳ Ｐ明朝" charset="-128"/>
                <a:cs typeface="+mn-cs"/>
              </a:rPr>
              <a:t>the proper </a:t>
            </a:r>
            <a:r>
              <a:rPr kumimoji="1" lang="en-US" altLang="ja-JP" sz="1200" i="1" u="none" kern="1200" baseline="0" dirty="0" smtClean="0">
                <a:solidFill>
                  <a:schemeClr val="tx1"/>
                </a:solidFill>
                <a:latin typeface="Arial" charset="0"/>
                <a:ea typeface="ＭＳ Ｐ明朝" charset="-128"/>
                <a:cs typeface="+mn-cs"/>
              </a:rPr>
              <a:t>vacuum expectation value</a:t>
            </a:r>
            <a:r>
              <a:rPr kumimoji="1" lang="en-US" altLang="ja-JP" sz="1200" kern="1200" baseline="0" dirty="0" smtClean="0">
                <a:solidFill>
                  <a:schemeClr val="tx1"/>
                </a:solidFill>
                <a:latin typeface="Arial" charset="0"/>
                <a:ea typeface="ＭＳ Ｐ明朝" charset="-128"/>
                <a:cs typeface="+mn-cs"/>
              </a:rPr>
              <a:t> (</a:t>
            </a:r>
            <a:r>
              <a:rPr kumimoji="1" lang="en-US" altLang="ja-JP" sz="1200" kern="1200" baseline="0" dirty="0" err="1" smtClean="0">
                <a:solidFill>
                  <a:schemeClr val="tx1"/>
                </a:solidFill>
                <a:latin typeface="Arial" charset="0"/>
                <a:ea typeface="ＭＳ Ｐ明朝" charset="-128"/>
                <a:cs typeface="+mn-cs"/>
              </a:rPr>
              <a:t>vev</a:t>
            </a:r>
            <a:r>
              <a:rPr kumimoji="1" lang="en-US" altLang="ja-JP" sz="1200" kern="1200" baseline="0" dirty="0" smtClean="0">
                <a:solidFill>
                  <a:schemeClr val="tx1"/>
                </a:solidFill>
                <a:latin typeface="Arial" charset="0"/>
                <a:ea typeface="ＭＳ Ｐ明朝" charset="-128"/>
                <a:cs typeface="+mn-cs"/>
              </a:rPr>
              <a:t>) through the radiative electroweak symmetry-breaking scenario.</a:t>
            </a:r>
          </a:p>
          <a:p>
            <a:r>
              <a:rPr kumimoji="1" lang="en-US" altLang="ja-JP" sz="1200" kern="1200" baseline="0" dirty="0" smtClean="0">
                <a:solidFill>
                  <a:schemeClr val="tx1"/>
                </a:solidFill>
                <a:latin typeface="Arial" charset="0"/>
                <a:ea typeface="ＭＳ Ｐ明朝" charset="-128"/>
                <a:cs typeface="+mn-cs"/>
              </a:rPr>
              <a:t>3) Including the interference effect with the long-distance contribution in calculating the lepton invariant mass spectrum of the </a:t>
            </a:r>
            <a:r>
              <a:rPr kumimoji="1" lang="en-US" altLang="ja-JP" sz="1200" i="0" kern="1200" baseline="0" dirty="0" smtClean="0">
                <a:solidFill>
                  <a:schemeClr val="tx1"/>
                </a:solidFill>
                <a:latin typeface="Arial" charset="0"/>
                <a:ea typeface="ＭＳ Ｐ明朝" charset="-128"/>
                <a:cs typeface="+mn-cs"/>
                <a:sym typeface="Wingdings" pitchFamily="2" charset="2"/>
              </a:rPr>
              <a:t>bsll</a:t>
            </a:r>
            <a:r>
              <a:rPr kumimoji="1" lang="en-US" altLang="ja-JP" sz="1200" i="0" kern="1200" baseline="0" dirty="0" smtClean="0">
                <a:solidFill>
                  <a:schemeClr val="tx1"/>
                </a:solidFill>
                <a:latin typeface="Arial" charset="0"/>
                <a:ea typeface="ＭＳ Ｐ明朝" charset="-128"/>
                <a:cs typeface="+mn-cs"/>
              </a:rPr>
              <a:t> branching ratio</a:t>
            </a:r>
            <a:endParaRPr kumimoji="1" lang="ja-JP" altLang="en-US" i="0" dirty="0" smtClean="0"/>
          </a:p>
          <a:p>
            <a:pPr marL="0" lvl="1"/>
            <a:endParaRPr lang="en-US" altLang="ja-JP" sz="1600" dirty="0" smtClean="0">
              <a:solidFill>
                <a:srgbClr val="6600FF"/>
              </a:solidFill>
            </a:endParaRPr>
          </a:p>
          <a:p>
            <a:endParaRPr kumimoji="1"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12AABFA-79F0-4C7B-A029-764F4B6B75FC}" type="slidenum">
              <a:rPr lang="en-US" altLang="ja-JP" smtClean="0"/>
              <a:pPr>
                <a:defRPr/>
              </a:pPr>
              <a:t>23</a:t>
            </a:fld>
            <a:endParaRPr lang="en-US" altLang="ja-JP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531536"/>
            <a:ext cx="2133600" cy="365125"/>
          </a:xfrm>
        </p:spPr>
        <p:txBody>
          <a:bodyPr/>
          <a:lstStyle/>
          <a:p>
            <a:r>
              <a:rPr lang="en-US" altLang="ko-KR" smtClean="0"/>
              <a:t>SUSY09, Boston, USA</a:t>
            </a:r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2831730" y="6531536"/>
            <a:ext cx="3500462" cy="365125"/>
          </a:xfrm>
        </p:spPr>
        <p:txBody>
          <a:bodyPr/>
          <a:lstStyle/>
          <a:p>
            <a:r>
              <a:rPr lang="en-US" altLang="ko-KR" smtClean="0"/>
              <a:t>Radiative and Electroweak Penguins at Belle</a:t>
            </a: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6553200" y="6531536"/>
            <a:ext cx="2133600" cy="365125"/>
          </a:xfrm>
        </p:spPr>
        <p:txBody>
          <a:bodyPr/>
          <a:lstStyle/>
          <a:p>
            <a:fld id="{68F91AB6-01E3-41D7-977B-3CD6763F571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ko-KR" smtClean="0"/>
              <a:t>SUSY09, Boston, USA</a:t>
            </a:r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smtClean="0"/>
              <a:t>Radiative and Electroweak Penguins at Belle</a:t>
            </a: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91AB6-01E3-41D7-977B-3CD6763F571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ko-KR" smtClean="0"/>
              <a:t>SUSY09, Boston, USA</a:t>
            </a:r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smtClean="0"/>
              <a:t>Radiative and Electroweak Penguins at Belle</a:t>
            </a: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91AB6-01E3-41D7-977B-3CD6763F571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00034" y="785794"/>
            <a:ext cx="8229600" cy="5572164"/>
          </a:xfrm>
        </p:spPr>
        <p:txBody>
          <a:bodyPr/>
          <a:lstStyle/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400" baseline="0">
                <a:solidFill>
                  <a:schemeClr val="tx1"/>
                </a:solidFill>
              </a:defRPr>
            </a:lvl1pPr>
          </a:lstStyle>
          <a:p>
            <a:r>
              <a:rPr lang="en-US" altLang="ko-KR" dirty="0" smtClean="0"/>
              <a:t>March 10,  La </a:t>
            </a:r>
            <a:r>
              <a:rPr lang="en-US" altLang="ko-KR" dirty="0" err="1" smtClean="0"/>
              <a:t>Thuile</a:t>
            </a:r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</a:lstStyle>
          <a:p>
            <a:r>
              <a:rPr lang="en-US" altLang="ko-KR" dirty="0" err="1" smtClean="0"/>
              <a:t>Bondar</a:t>
            </a:r>
            <a:r>
              <a:rPr lang="en-US" altLang="ko-KR" dirty="0" smtClean="0"/>
              <a:t> A.   EW Rare Decays</a:t>
            </a:r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</a:lstStyle>
          <a:p>
            <a:fld id="{68F91AB6-01E3-41D7-977B-3CD6763F5715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ko-KR" smtClean="0"/>
              <a:t>SUSY09, Boston, USA</a:t>
            </a:r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smtClean="0"/>
              <a:t>Radiative and Electroweak Penguins at Belle</a:t>
            </a: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91AB6-01E3-41D7-977B-3CD6763F571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ko-KR" smtClean="0"/>
              <a:t>SUSY09, Boston, USA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smtClean="0"/>
              <a:t>Radiative and Electroweak Penguins at Belle</a:t>
            </a:r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91AB6-01E3-41D7-977B-3CD6763F571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ko-KR" smtClean="0"/>
              <a:t>SUSY09, Boston, USA</a:t>
            </a:r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smtClean="0"/>
              <a:t>Radiative and Electroweak Penguins at Belle</a:t>
            </a:r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91AB6-01E3-41D7-977B-3CD6763F571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ko-KR" smtClean="0"/>
              <a:t>SUSY09, Boston, USA</a:t>
            </a:r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smtClean="0"/>
              <a:t>Radiative and Electroweak Penguins at Belle</a:t>
            </a:r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91AB6-01E3-41D7-977B-3CD6763F571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ko-KR" smtClean="0"/>
              <a:t>SUSY09, Boston, USA</a:t>
            </a:r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smtClean="0"/>
              <a:t>Radiative and Electroweak Penguins at Belle</a:t>
            </a: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91AB6-01E3-41D7-977B-3CD6763F571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ko-KR" smtClean="0"/>
              <a:t>SUSY09, Boston, USA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smtClean="0"/>
              <a:t>Radiative and Electroweak Penguins at Belle</a:t>
            </a:r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91AB6-01E3-41D7-977B-3CD6763F571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ko-KR" smtClean="0"/>
              <a:t>SUSY09, Boston, USA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smtClean="0"/>
              <a:t>Radiative and Electroweak Penguins at Belle</a:t>
            </a:r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91AB6-01E3-41D7-977B-3CD6763F571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gi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gi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직사각형 17"/>
          <p:cNvSpPr/>
          <p:nvPr userDrawn="1"/>
        </p:nvSpPr>
        <p:spPr>
          <a:xfrm>
            <a:off x="0" y="0"/>
            <a:ext cx="9144000" cy="785794"/>
          </a:xfrm>
          <a:prstGeom prst="rect">
            <a:avLst/>
          </a:prstGeom>
          <a:gradFill flip="none" rotWithShape="1">
            <a:gsLst>
              <a:gs pos="100000">
                <a:schemeClr val="bg1"/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" name="직사각형 18"/>
          <p:cNvSpPr/>
          <p:nvPr userDrawn="1"/>
        </p:nvSpPr>
        <p:spPr>
          <a:xfrm>
            <a:off x="-32" y="6500834"/>
            <a:ext cx="9144000" cy="357190"/>
          </a:xfrm>
          <a:prstGeom prst="rect">
            <a:avLst/>
          </a:prstGeom>
          <a:gradFill flip="none" rotWithShape="1">
            <a:gsLst>
              <a:gs pos="100000">
                <a:schemeClr val="bg1"/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4291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785794"/>
            <a:ext cx="8229600" cy="55721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53153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tint val="75000"/>
                  </a:schemeClr>
                </a:solidFill>
                <a:latin typeface="Tahoma" pitchFamily="34" charset="0"/>
                <a:cs typeface="Tahoma" pitchFamily="34" charset="0"/>
              </a:defRPr>
            </a:lvl1pPr>
          </a:lstStyle>
          <a:p>
            <a:r>
              <a:rPr lang="en-US" altLang="ko-KR" smtClean="0"/>
              <a:t>SUSY09, Boston, USA</a:t>
            </a:r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2831730" y="6531536"/>
            <a:ext cx="350046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1">
                    <a:tint val="75000"/>
                  </a:schemeClr>
                </a:solidFill>
                <a:latin typeface="Tahoma" pitchFamily="34" charset="0"/>
                <a:cs typeface="Tahoma" pitchFamily="34" charset="0"/>
              </a:defRPr>
            </a:lvl1pPr>
          </a:lstStyle>
          <a:p>
            <a:r>
              <a:rPr lang="en-US" altLang="ko-KR" smtClean="0"/>
              <a:t>Radiative and Electroweak Penguins at Belle</a:t>
            </a:r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53153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  <a:latin typeface="Tahoma" pitchFamily="34" charset="0"/>
                <a:cs typeface="Tahoma" pitchFamily="34" charset="0"/>
              </a:defRPr>
            </a:lvl1pPr>
          </a:lstStyle>
          <a:p>
            <a:fld id="{68F91AB6-01E3-41D7-977B-3CD6763F5715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/>
  <p:txStyles>
    <p:titleStyle>
      <a:lvl1pPr algn="l" defTabSz="914400" rtl="0" eaLnBrk="1" latinLnBrk="1" hangingPunct="1">
        <a:spcBef>
          <a:spcPct val="0"/>
        </a:spcBef>
        <a:buNone/>
        <a:defRPr sz="3200" b="1" kern="1200">
          <a:solidFill>
            <a:schemeClr val="tx2"/>
          </a:solidFill>
          <a:latin typeface="Tahoma" pitchFamily="34" charset="0"/>
          <a:ea typeface="+mj-ea"/>
          <a:cs typeface="Tahoma" pitchFamily="34" charset="0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Tx/>
        <a:buBlip>
          <a:blip r:embed="rId13"/>
        </a:buBlip>
        <a:defRPr sz="2400" kern="1200">
          <a:solidFill>
            <a:schemeClr val="tx1"/>
          </a:solidFill>
          <a:latin typeface="Tahoma" pitchFamily="34" charset="0"/>
          <a:ea typeface="+mn-ea"/>
          <a:cs typeface="Tahoma" pitchFamily="34" charset="0"/>
        </a:defRPr>
      </a:lvl1pPr>
      <a:lvl2pPr marL="742950" indent="-285750" algn="l" defTabSz="914400" rtl="0" eaLnBrk="1" latinLnBrk="1" hangingPunct="1">
        <a:spcBef>
          <a:spcPct val="20000"/>
        </a:spcBef>
        <a:buFontTx/>
        <a:buBlip>
          <a:blip r:embed="rId14"/>
        </a:buBlip>
        <a:defRPr sz="2000" kern="1200">
          <a:solidFill>
            <a:schemeClr val="tx1"/>
          </a:solidFill>
          <a:latin typeface="Tahoma" pitchFamily="34" charset="0"/>
          <a:ea typeface="+mn-ea"/>
          <a:cs typeface="Tahoma" pitchFamily="34" charset="0"/>
        </a:defRPr>
      </a:lvl2pPr>
      <a:lvl3pPr marL="1143000" indent="-228600" algn="l" defTabSz="914400" rtl="0" eaLnBrk="1" latinLnBrk="1" hangingPunct="1">
        <a:spcBef>
          <a:spcPct val="20000"/>
        </a:spcBef>
        <a:buClr>
          <a:schemeClr val="accent4">
            <a:lumMod val="75000"/>
          </a:schemeClr>
        </a:buClr>
        <a:buFont typeface="Arial" pitchFamily="34" charset="0"/>
        <a:buChar char="•"/>
        <a:defRPr sz="2000" kern="1200">
          <a:solidFill>
            <a:schemeClr val="tx1"/>
          </a:solidFill>
          <a:latin typeface="Tahoma" pitchFamily="34" charset="0"/>
          <a:ea typeface="+mn-ea"/>
          <a:cs typeface="Tahoma" pitchFamily="34" charset="0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Tahoma" pitchFamily="34" charset="0"/>
          <a:ea typeface="+mn-ea"/>
          <a:cs typeface="Tahoma" pitchFamily="34" charset="0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Tahoma" pitchFamily="34" charset="0"/>
          <a:ea typeface="+mn-ea"/>
          <a:cs typeface="Tahoma" pitchFamily="34" charset="0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gif"/><Relationship Id="rId4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7.jpeg"/><Relationship Id="rId5" Type="http://schemas.openxmlformats.org/officeDocument/2006/relationships/image" Target="../media/image8.gif"/><Relationship Id="rId4" Type="http://schemas.openxmlformats.org/officeDocument/2006/relationships/oleObject" Target="../embeddings/oleObject3.bin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gif"/><Relationship Id="rId4" Type="http://schemas.openxmlformats.org/officeDocument/2006/relationships/image" Target="../media/image7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13" Type="http://schemas.openxmlformats.org/officeDocument/2006/relationships/slide" Target="slide9.xml"/><Relationship Id="rId3" Type="http://schemas.openxmlformats.org/officeDocument/2006/relationships/image" Target="../media/image30.png"/><Relationship Id="rId7" Type="http://schemas.openxmlformats.org/officeDocument/2006/relationships/image" Target="../media/image34.jpeg"/><Relationship Id="rId12" Type="http://schemas.openxmlformats.org/officeDocument/2006/relationships/slide" Target="slide13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3.png"/><Relationship Id="rId11" Type="http://schemas.openxmlformats.org/officeDocument/2006/relationships/slide" Target="slide3.xml"/><Relationship Id="rId5" Type="http://schemas.openxmlformats.org/officeDocument/2006/relationships/image" Target="../media/image32.png"/><Relationship Id="rId10" Type="http://schemas.openxmlformats.org/officeDocument/2006/relationships/slide" Target="slide11.xml"/><Relationship Id="rId4" Type="http://schemas.openxmlformats.org/officeDocument/2006/relationships/image" Target="../media/image31.png"/><Relationship Id="rId9" Type="http://schemas.openxmlformats.org/officeDocument/2006/relationships/slide" Target="slide2.xml"/><Relationship Id="rId14" Type="http://schemas.openxmlformats.org/officeDocument/2006/relationships/slide" Target="slide1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png"/><Relationship Id="rId5" Type="http://schemas.openxmlformats.org/officeDocument/2006/relationships/image" Target="../media/image20.png"/><Relationship Id="rId4" Type="http://schemas.openxmlformats.org/officeDocument/2006/relationships/image" Target="../media/image37.gi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image" Target="../media/image43.pn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wmf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3" Type="http://schemas.openxmlformats.org/officeDocument/2006/relationships/image" Target="../media/image7.jpeg"/><Relationship Id="rId7" Type="http://schemas.openxmlformats.org/officeDocument/2006/relationships/image" Target="../media/image46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42.png"/><Relationship Id="rId5" Type="http://schemas.openxmlformats.org/officeDocument/2006/relationships/image" Target="../media/image45.png"/><Relationship Id="rId10" Type="http://schemas.openxmlformats.org/officeDocument/2006/relationships/oleObject" Target="../embeddings/oleObject4.bin"/><Relationship Id="rId4" Type="http://schemas.openxmlformats.org/officeDocument/2006/relationships/image" Target="../media/image43.png"/><Relationship Id="rId9" Type="http://schemas.openxmlformats.org/officeDocument/2006/relationships/image" Target="../media/image4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1857364"/>
            <a:ext cx="7772400" cy="1470025"/>
          </a:xfrm>
        </p:spPr>
        <p:txBody>
          <a:bodyPr>
            <a:normAutofit/>
          </a:bodyPr>
          <a:lstStyle/>
          <a:p>
            <a:r>
              <a:rPr lang="en-US" altLang="ko-KR" sz="4000" dirty="0" smtClean="0">
                <a:solidFill>
                  <a:schemeClr val="tx2">
                    <a:lumMod val="50000"/>
                  </a:schemeClr>
                </a:solidFill>
              </a:rPr>
              <a:t>Electroweak Rare B Decays</a:t>
            </a:r>
            <a:endParaRPr lang="ko-KR" altLang="en-US" sz="40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786190"/>
            <a:ext cx="6843738" cy="2214578"/>
          </a:xfrm>
        </p:spPr>
        <p:txBody>
          <a:bodyPr>
            <a:normAutofit/>
          </a:bodyPr>
          <a:lstStyle/>
          <a:p>
            <a:r>
              <a:rPr lang="en-US" altLang="ko-KR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10th March 2010</a:t>
            </a:r>
          </a:p>
          <a:p>
            <a:endParaRPr lang="en-US" altLang="ko-KR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r>
              <a:rPr lang="en-US" altLang="ko-KR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Bondar</a:t>
            </a:r>
            <a:r>
              <a:rPr lang="en-US" altLang="ko-KR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Alex</a:t>
            </a:r>
          </a:p>
          <a:p>
            <a:r>
              <a:rPr lang="en-US" altLang="ko-KR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 </a:t>
            </a:r>
            <a:r>
              <a:rPr lang="en-US" altLang="ko-KR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Budker</a:t>
            </a:r>
            <a:r>
              <a:rPr lang="en-US" altLang="ko-KR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Institute of Nuclear Physics,   Novosibirsk, Russia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 l="13183" t="17276" r="73633" b="67480"/>
          <a:stretch>
            <a:fillRect/>
          </a:stretch>
        </p:blipFill>
        <p:spPr bwMode="auto">
          <a:xfrm>
            <a:off x="387138" y="4929198"/>
            <a:ext cx="1285884" cy="1071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1" descr="BaBar"/>
          <p:cNvPicPr>
            <a:picLocks noChangeAspect="1" noChangeArrowheads="1"/>
          </p:cNvPicPr>
          <p:nvPr/>
        </p:nvPicPr>
        <p:blipFill>
          <a:blip r:embed="rId3"/>
          <a:srcRect r="75279"/>
          <a:stretch>
            <a:fillRect/>
          </a:stretch>
        </p:blipFill>
        <p:spPr bwMode="auto">
          <a:xfrm>
            <a:off x="7429520" y="4500570"/>
            <a:ext cx="1171090" cy="15716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ko-KR" smtClean="0"/>
              <a:t>March 10,  La Thuile</a:t>
            </a:r>
            <a:endParaRPr lang="ko-KR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smtClean="0"/>
              <a:t>Bondar A.   EW Rare Decays</a:t>
            </a:r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91AB6-01E3-41D7-977B-3CD6763F5715}" type="slidenum">
              <a:rPr lang="ko-KR" altLang="en-US" smtClean="0"/>
              <a:pPr/>
              <a:t>10</a:t>
            </a:fld>
            <a:endParaRPr lang="ko-KR" altLang="en-US" dirty="0"/>
          </a:p>
        </p:txBody>
      </p:sp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/>
          <a:srcRect l="3636" t="16471" r="3636" b="10588"/>
          <a:stretch>
            <a:fillRect/>
          </a:stretch>
        </p:blipFill>
        <p:spPr bwMode="auto">
          <a:xfrm>
            <a:off x="0" y="825394"/>
            <a:ext cx="9144000" cy="55579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Rectangle 3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642918"/>
          </a:xfrm>
        </p:spPr>
        <p:txBody>
          <a:bodyPr/>
          <a:lstStyle/>
          <a:p>
            <a:r>
              <a:rPr lang="en-US" altLang="ja-JP" dirty="0" smtClean="0"/>
              <a:t>B</a:t>
            </a:r>
            <a:r>
              <a:rPr lang="en-US" altLang="ja-JP" dirty="0" smtClean="0">
                <a:sym typeface="Wingdings" pitchFamily="2" charset="2"/>
              </a:rPr>
              <a:t></a:t>
            </a:r>
            <a:r>
              <a:rPr lang="en-US" altLang="ja-JP" dirty="0" smtClean="0"/>
              <a:t>X</a:t>
            </a:r>
            <a:r>
              <a:rPr lang="en-US" altLang="ja-JP" baseline="-25000" dirty="0" smtClean="0"/>
              <a:t>s</a:t>
            </a:r>
            <a:r>
              <a:rPr lang="en-US" altLang="ja-JP" dirty="0" smtClean="0"/>
              <a:t>ll analysis</a:t>
            </a:r>
          </a:p>
        </p:txBody>
      </p:sp>
      <p:sp>
        <p:nvSpPr>
          <p:cNvPr id="7" name="Rectangle 6"/>
          <p:cNvSpPr/>
          <p:nvPr/>
        </p:nvSpPr>
        <p:spPr>
          <a:xfrm>
            <a:off x="3286116" y="1928802"/>
            <a:ext cx="214314" cy="2857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ko-KR" smtClean="0"/>
              <a:t>March 10,  La Thuile</a:t>
            </a:r>
            <a:endParaRPr lang="ko-KR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smtClean="0"/>
              <a:t>Bondar A.   EW Rare Decays</a:t>
            </a:r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91AB6-01E3-41D7-977B-3CD6763F5715}" type="slidenum">
              <a:rPr lang="ko-KR" altLang="en-US" smtClean="0"/>
              <a:pPr/>
              <a:t>11</a:t>
            </a:fld>
            <a:endParaRPr lang="ko-KR" altLang="en-US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/>
          <a:srcRect l="4545" t="15294" r="4545" b="16471"/>
          <a:stretch>
            <a:fillRect/>
          </a:stretch>
        </p:blipFill>
        <p:spPr bwMode="auto">
          <a:xfrm>
            <a:off x="334" y="928670"/>
            <a:ext cx="9143666" cy="5303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제목 1"/>
          <p:cNvSpPr>
            <a:spLocks noGrp="1"/>
          </p:cNvSpPr>
          <p:nvPr>
            <p:ph type="title"/>
          </p:nvPr>
        </p:nvSpPr>
        <p:spPr>
          <a:xfrm>
            <a:off x="1000100" y="0"/>
            <a:ext cx="7000924" cy="642918"/>
          </a:xfrm>
        </p:spPr>
        <p:txBody>
          <a:bodyPr>
            <a:normAutofit/>
          </a:bodyPr>
          <a:lstStyle/>
          <a:p>
            <a:r>
              <a:rPr lang="en-US" altLang="ko-KR" dirty="0" smtClean="0"/>
              <a:t> B-&gt;</a:t>
            </a:r>
            <a:r>
              <a:rPr lang="en-US" altLang="ko-KR" dirty="0" err="1" smtClean="0"/>
              <a:t>X</a:t>
            </a:r>
            <a:r>
              <a:rPr lang="en-US" altLang="ko-KR" baseline="-25000" dirty="0" err="1" smtClean="0"/>
              <a:t>s</a:t>
            </a:r>
            <a:r>
              <a:rPr lang="en-US" altLang="ko-KR" dirty="0" err="1" smtClean="0"/>
              <a:t>ll</a:t>
            </a:r>
            <a:r>
              <a:rPr lang="en-US" altLang="ko-KR" dirty="0" smtClean="0"/>
              <a:t> Branching Ratio</a:t>
            </a:r>
            <a:endParaRPr lang="ko-KR" alt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2357422" y="785794"/>
            <a:ext cx="1428596" cy="3693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preliminary</a:t>
            </a:r>
            <a:endParaRPr lang="en-US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/>
              <a:t>C</a:t>
            </a:r>
            <a:r>
              <a:rPr lang="en-US" altLang="ja-JP" baseline="-25000" dirty="0" smtClean="0"/>
              <a:t>7</a:t>
            </a:r>
            <a:r>
              <a:rPr lang="en-US" altLang="ja-JP" dirty="0" smtClean="0"/>
              <a:t>=C</a:t>
            </a:r>
            <a:r>
              <a:rPr lang="en-US" altLang="ja-JP" baseline="-25000" dirty="0" smtClean="0"/>
              <a:t>7</a:t>
            </a:r>
            <a:r>
              <a:rPr lang="en-US" altLang="ja-JP" baseline="30000" dirty="0" smtClean="0"/>
              <a:t>SM</a:t>
            </a:r>
            <a:r>
              <a:rPr lang="en-US" altLang="ja-JP" baseline="-25000" dirty="0" smtClean="0"/>
              <a:t> </a:t>
            </a:r>
            <a:r>
              <a:rPr lang="en-US" altLang="ja-JP" dirty="0" err="1" smtClean="0"/>
              <a:t>v.s</a:t>
            </a:r>
            <a:r>
              <a:rPr lang="en-US" altLang="ja-JP" dirty="0" smtClean="0"/>
              <a:t>. C</a:t>
            </a:r>
            <a:r>
              <a:rPr lang="en-US" altLang="ja-JP" baseline="-25000" dirty="0" smtClean="0"/>
              <a:t>7</a:t>
            </a:r>
            <a:r>
              <a:rPr kumimoji="1" lang="en-US" altLang="ja-JP" dirty="0" smtClean="0"/>
              <a:t>=</a:t>
            </a:r>
            <a:r>
              <a:rPr lang="en-US" altLang="ja-JP" dirty="0" smtClean="0">
                <a:solidFill>
                  <a:srgbClr val="FF0000"/>
                </a:solidFill>
              </a:rPr>
              <a:t>-</a:t>
            </a:r>
            <a:r>
              <a:rPr lang="en-US" altLang="ja-JP" dirty="0" smtClean="0"/>
              <a:t>C</a:t>
            </a:r>
            <a:r>
              <a:rPr lang="en-US" altLang="ja-JP" baseline="-25000" dirty="0" smtClean="0"/>
              <a:t>7</a:t>
            </a:r>
            <a:r>
              <a:rPr lang="en-US" altLang="ja-JP" baseline="30000" dirty="0" smtClean="0"/>
              <a:t>SM</a:t>
            </a:r>
            <a:endParaRPr kumimoji="1" lang="ja-JP" altLang="en-US" baseline="-25000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 smtClean="0"/>
              <a:t>	</a:t>
            </a:r>
            <a:fld id="{049C7D7B-DB7A-497B-84B6-F7798EBD9FF4}" type="slidenum">
              <a:rPr lang="en-US" altLang="ja-JP" smtClean="0"/>
              <a:pPr>
                <a:defRPr/>
              </a:pPr>
              <a:t>12</a:t>
            </a:fld>
            <a:endParaRPr lang="en-US" altLang="ja-JP" dirty="0"/>
          </a:p>
        </p:txBody>
      </p:sp>
      <p:sp>
        <p:nvSpPr>
          <p:cNvPr id="6" name="テキスト ボックス 5"/>
          <p:cNvSpPr txBox="1"/>
          <p:nvPr/>
        </p:nvSpPr>
        <p:spPr>
          <a:xfrm>
            <a:off x="6000760" y="5435454"/>
            <a:ext cx="3004466" cy="830997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kumimoji="1" lang="en-US" altLang="ja-JP" sz="2400" dirty="0" smtClean="0"/>
              <a:t>C</a:t>
            </a:r>
            <a:r>
              <a:rPr kumimoji="1" lang="en-US" altLang="ja-JP" sz="2400" baseline="-25000" dirty="0" smtClean="0"/>
              <a:t>7</a:t>
            </a:r>
            <a:r>
              <a:rPr kumimoji="1" lang="en-US" altLang="ja-JP" sz="2400" dirty="0" smtClean="0"/>
              <a:t> sign flipped case is </a:t>
            </a:r>
            <a:r>
              <a:rPr lang="en-US" altLang="ja-JP" sz="2400" dirty="0" smtClean="0"/>
              <a:t>unlikely</a:t>
            </a:r>
            <a:endParaRPr kumimoji="1" lang="ja-JP" altLang="en-US" sz="2400" dirty="0"/>
          </a:p>
        </p:txBody>
      </p:sp>
      <p:sp>
        <p:nvSpPr>
          <p:cNvPr id="12" name="テキスト ボックス 11"/>
          <p:cNvSpPr txBox="1"/>
          <p:nvPr/>
        </p:nvSpPr>
        <p:spPr>
          <a:xfrm>
            <a:off x="487531" y="1198295"/>
            <a:ext cx="3103807" cy="36933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ja-JP" dirty="0" smtClean="0"/>
              <a:t>Xsll Branching fraction</a:t>
            </a:r>
            <a:endParaRPr kumimoji="1" lang="ja-JP" altLang="en-US" dirty="0"/>
          </a:p>
        </p:txBody>
      </p:sp>
      <p:sp>
        <p:nvSpPr>
          <p:cNvPr id="73" name="テキスト ボックス 72"/>
          <p:cNvSpPr txBox="1"/>
          <p:nvPr/>
        </p:nvSpPr>
        <p:spPr>
          <a:xfrm>
            <a:off x="394765" y="4034260"/>
            <a:ext cx="5091635" cy="36933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ja-JP" dirty="0" smtClean="0"/>
              <a:t>Xsll Branching fraction for M(</a:t>
            </a:r>
            <a:r>
              <a:rPr lang="en-US" altLang="ja-JP" dirty="0" err="1" smtClean="0"/>
              <a:t>l</a:t>
            </a:r>
            <a:r>
              <a:rPr lang="en-US" altLang="ja-JP" baseline="30000" dirty="0" err="1" smtClean="0"/>
              <a:t>+</a:t>
            </a:r>
            <a:r>
              <a:rPr lang="en-US" altLang="ja-JP" dirty="0" err="1" smtClean="0"/>
              <a:t>l</a:t>
            </a:r>
            <a:r>
              <a:rPr lang="en-US" altLang="ja-JP" baseline="30000" dirty="0" smtClean="0"/>
              <a:t>-</a:t>
            </a:r>
            <a:r>
              <a:rPr lang="en-US" altLang="ja-JP" dirty="0" smtClean="0"/>
              <a:t>)</a:t>
            </a:r>
            <a:r>
              <a:rPr lang="en-US" altLang="ja-JP" baseline="30000" dirty="0" smtClean="0"/>
              <a:t>2</a:t>
            </a:r>
            <a:r>
              <a:rPr lang="en-US" altLang="ja-JP" dirty="0" smtClean="0"/>
              <a:t>= 1-6(GeV/c</a:t>
            </a:r>
            <a:r>
              <a:rPr lang="en-US" altLang="ja-JP" baseline="30000" dirty="0" smtClean="0"/>
              <a:t>2</a:t>
            </a:r>
            <a:r>
              <a:rPr lang="en-US" altLang="ja-JP" dirty="0" smtClean="0"/>
              <a:t>)</a:t>
            </a:r>
            <a:r>
              <a:rPr lang="en-US" altLang="ja-JP" baseline="30000" dirty="0" smtClean="0"/>
              <a:t>2</a:t>
            </a:r>
            <a:endParaRPr kumimoji="1" lang="ja-JP" altLang="en-US" baseline="30000" dirty="0"/>
          </a:p>
        </p:txBody>
      </p:sp>
      <p:sp>
        <p:nvSpPr>
          <p:cNvPr id="65" name="正方形/長方形 64"/>
          <p:cNvSpPr/>
          <p:nvPr/>
        </p:nvSpPr>
        <p:spPr>
          <a:xfrm>
            <a:off x="569803" y="1870982"/>
            <a:ext cx="5173326" cy="145531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66" name="Picture 5"/>
          <p:cNvPicPr>
            <a:picLocks noChangeAspect="1" noChangeArrowheads="1"/>
          </p:cNvPicPr>
          <p:nvPr/>
        </p:nvPicPr>
        <p:blipFill>
          <a:blip r:embed="rId3" cstate="print"/>
          <a:srcRect t="87817" b="6160"/>
          <a:stretch>
            <a:fillRect/>
          </a:stretch>
        </p:blipFill>
        <p:spPr bwMode="auto">
          <a:xfrm>
            <a:off x="344379" y="3319646"/>
            <a:ext cx="5751948" cy="324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2" name="正方形/長方形 21"/>
          <p:cNvSpPr/>
          <p:nvPr/>
        </p:nvSpPr>
        <p:spPr>
          <a:xfrm>
            <a:off x="2356173" y="1864880"/>
            <a:ext cx="649379" cy="1471560"/>
          </a:xfrm>
          <a:prstGeom prst="rect">
            <a:avLst/>
          </a:prstGeom>
          <a:solidFill>
            <a:srgbClr val="00FF00">
              <a:alpha val="4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3" name="正方形/長方形 22"/>
          <p:cNvSpPr/>
          <p:nvPr/>
        </p:nvSpPr>
        <p:spPr>
          <a:xfrm>
            <a:off x="1786146" y="1550133"/>
            <a:ext cx="202010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1600" dirty="0" smtClean="0">
                <a:solidFill>
                  <a:srgbClr val="00B050"/>
                </a:solidFill>
              </a:rPr>
              <a:t>SM(4.4 +- 0.7)</a:t>
            </a:r>
          </a:p>
        </p:txBody>
      </p:sp>
      <p:sp>
        <p:nvSpPr>
          <p:cNvPr id="26" name="テキスト ボックス 25"/>
          <p:cNvSpPr txBox="1"/>
          <p:nvPr/>
        </p:nvSpPr>
        <p:spPr>
          <a:xfrm>
            <a:off x="1697833" y="2890257"/>
            <a:ext cx="2661179" cy="3690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 smtClean="0">
                <a:solidFill>
                  <a:srgbClr val="0066FF"/>
                </a:solidFill>
              </a:rPr>
              <a:t>Belle 604fb</a:t>
            </a:r>
            <a:r>
              <a:rPr lang="en-US" altLang="ja-JP" baseline="30000" dirty="0" smtClean="0">
                <a:solidFill>
                  <a:srgbClr val="0066FF"/>
                </a:solidFill>
              </a:rPr>
              <a:t>-1</a:t>
            </a:r>
            <a:r>
              <a:rPr lang="en-US" altLang="ja-JP" dirty="0" smtClean="0">
                <a:solidFill>
                  <a:srgbClr val="0066FF"/>
                </a:solidFill>
              </a:rPr>
              <a:t> X</a:t>
            </a:r>
            <a:r>
              <a:rPr lang="en-US" altLang="ja-JP" baseline="-25000" dirty="0" smtClean="0">
                <a:solidFill>
                  <a:srgbClr val="0066FF"/>
                </a:solidFill>
              </a:rPr>
              <a:t>s</a:t>
            </a:r>
            <a:r>
              <a:rPr lang="en-US" altLang="ja-JP" dirty="0" smtClean="0">
                <a:solidFill>
                  <a:srgbClr val="0066FF"/>
                </a:solidFill>
              </a:rPr>
              <a:t>ll </a:t>
            </a:r>
            <a:endParaRPr kumimoji="1" lang="ja-JP" altLang="en-US" baseline="30000" dirty="0">
              <a:solidFill>
                <a:srgbClr val="0066FF"/>
              </a:solidFill>
            </a:endParaRPr>
          </a:p>
        </p:txBody>
      </p:sp>
      <p:sp>
        <p:nvSpPr>
          <p:cNvPr id="27" name="テキスト ボックス 26"/>
          <p:cNvSpPr txBox="1"/>
          <p:nvPr/>
        </p:nvSpPr>
        <p:spPr>
          <a:xfrm>
            <a:off x="1755142" y="2182301"/>
            <a:ext cx="35142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 smtClean="0">
                <a:solidFill>
                  <a:srgbClr val="FF0000"/>
                </a:solidFill>
              </a:rPr>
              <a:t>World Average (2005)</a:t>
            </a:r>
            <a:endParaRPr kumimoji="1" lang="ja-JP" altLang="en-US" baseline="30000" dirty="0">
              <a:solidFill>
                <a:srgbClr val="FF0000"/>
              </a:solidFill>
            </a:endParaRPr>
          </a:p>
        </p:txBody>
      </p:sp>
      <p:cxnSp>
        <p:nvCxnSpPr>
          <p:cNvPr id="31" name="直線コネクタ 30"/>
          <p:cNvCxnSpPr/>
          <p:nvPr/>
        </p:nvCxnSpPr>
        <p:spPr>
          <a:xfrm>
            <a:off x="1706789" y="2855953"/>
            <a:ext cx="1184161" cy="0"/>
          </a:xfrm>
          <a:prstGeom prst="line">
            <a:avLst/>
          </a:prstGeom>
          <a:ln w="28575">
            <a:solidFill>
              <a:srgbClr val="006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円/楕円 31"/>
          <p:cNvSpPr/>
          <p:nvPr/>
        </p:nvSpPr>
        <p:spPr>
          <a:xfrm>
            <a:off x="2216107" y="2785755"/>
            <a:ext cx="114596" cy="126356"/>
          </a:xfrm>
          <a:prstGeom prst="ellipse">
            <a:avLst/>
          </a:prstGeom>
          <a:solidFill>
            <a:srgbClr val="0066FF"/>
          </a:solidFill>
          <a:ln>
            <a:solidFill>
              <a:srgbClr val="00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33" name="直線コネクタ 32"/>
          <p:cNvCxnSpPr/>
          <p:nvPr/>
        </p:nvCxnSpPr>
        <p:spPr>
          <a:xfrm>
            <a:off x="2267056" y="2071230"/>
            <a:ext cx="110775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円/楕円 33"/>
          <p:cNvSpPr/>
          <p:nvPr/>
        </p:nvSpPr>
        <p:spPr>
          <a:xfrm>
            <a:off x="2763640" y="2001032"/>
            <a:ext cx="114596" cy="126356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47" name="直線コネクタ 46"/>
          <p:cNvCxnSpPr/>
          <p:nvPr/>
        </p:nvCxnSpPr>
        <p:spPr>
          <a:xfrm rot="5400000">
            <a:off x="1690302" y="2854271"/>
            <a:ext cx="126356" cy="0"/>
          </a:xfrm>
          <a:prstGeom prst="line">
            <a:avLst/>
          </a:prstGeom>
          <a:ln w="28575">
            <a:solidFill>
              <a:srgbClr val="006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線コネクタ 47"/>
          <p:cNvCxnSpPr/>
          <p:nvPr/>
        </p:nvCxnSpPr>
        <p:spPr>
          <a:xfrm rot="5400000">
            <a:off x="2770623" y="2861960"/>
            <a:ext cx="126356" cy="0"/>
          </a:xfrm>
          <a:prstGeom prst="line">
            <a:avLst/>
          </a:prstGeom>
          <a:ln w="28575">
            <a:solidFill>
              <a:srgbClr val="006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線コネクタ 48"/>
          <p:cNvCxnSpPr/>
          <p:nvPr/>
        </p:nvCxnSpPr>
        <p:spPr>
          <a:xfrm rot="5400000">
            <a:off x="1647855" y="2854762"/>
            <a:ext cx="126356" cy="0"/>
          </a:xfrm>
          <a:prstGeom prst="line">
            <a:avLst/>
          </a:prstGeom>
          <a:ln w="28575">
            <a:solidFill>
              <a:srgbClr val="006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線コネクタ 49"/>
          <p:cNvCxnSpPr/>
          <p:nvPr/>
        </p:nvCxnSpPr>
        <p:spPr>
          <a:xfrm rot="5400000">
            <a:off x="2817165" y="2861663"/>
            <a:ext cx="126356" cy="0"/>
          </a:xfrm>
          <a:prstGeom prst="line">
            <a:avLst/>
          </a:prstGeom>
          <a:ln w="28575">
            <a:solidFill>
              <a:srgbClr val="006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線コネクタ 50"/>
          <p:cNvCxnSpPr/>
          <p:nvPr/>
        </p:nvCxnSpPr>
        <p:spPr>
          <a:xfrm rot="5400000">
            <a:off x="2214480" y="2074743"/>
            <a:ext cx="126356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線コネクタ 51"/>
          <p:cNvCxnSpPr/>
          <p:nvPr/>
        </p:nvCxnSpPr>
        <p:spPr>
          <a:xfrm rot="5400000">
            <a:off x="3307388" y="2072404"/>
            <a:ext cx="126356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正方形/長方形 62"/>
          <p:cNvSpPr/>
          <p:nvPr/>
        </p:nvSpPr>
        <p:spPr>
          <a:xfrm>
            <a:off x="611318" y="1886596"/>
            <a:ext cx="115249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b="1" dirty="0" smtClean="0">
                <a:solidFill>
                  <a:srgbClr val="FF0000"/>
                </a:solidFill>
              </a:rPr>
              <a:t>4.5 +- 1.1</a:t>
            </a:r>
            <a:endParaRPr lang="ja-JP" altLang="en-US" dirty="0">
              <a:solidFill>
                <a:srgbClr val="FF0000"/>
              </a:solidFill>
            </a:endParaRPr>
          </a:p>
        </p:txBody>
      </p:sp>
      <p:sp>
        <p:nvSpPr>
          <p:cNvPr id="64" name="正方形/長方形 63"/>
          <p:cNvSpPr/>
          <p:nvPr/>
        </p:nvSpPr>
        <p:spPr>
          <a:xfrm>
            <a:off x="571001" y="2447182"/>
            <a:ext cx="22236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b="1" dirty="0" smtClean="0">
                <a:solidFill>
                  <a:srgbClr val="0066FF"/>
                </a:solidFill>
              </a:rPr>
              <a:t>3.33 +- 0.80 </a:t>
            </a:r>
            <a:r>
              <a:rPr lang="en-US" altLang="ja-JP" b="1" baseline="30000" dirty="0" smtClean="0">
                <a:solidFill>
                  <a:srgbClr val="0066FF"/>
                </a:solidFill>
              </a:rPr>
              <a:t>+0.19</a:t>
            </a:r>
            <a:r>
              <a:rPr lang="en-US" altLang="ja-JP" b="1" baseline="-25000" dirty="0" smtClean="0">
                <a:solidFill>
                  <a:srgbClr val="0066FF"/>
                </a:solidFill>
              </a:rPr>
              <a:t>-0.24</a:t>
            </a:r>
            <a:endParaRPr lang="ja-JP" altLang="en-US" dirty="0">
              <a:solidFill>
                <a:srgbClr val="0066FF"/>
              </a:solidFill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4648103" y="1869743"/>
            <a:ext cx="649379" cy="1453818"/>
          </a:xfrm>
          <a:prstGeom prst="rect">
            <a:avLst/>
          </a:prstGeom>
          <a:solidFill>
            <a:srgbClr val="7030A0">
              <a:alpha val="4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2" name="正方形/長方形 71"/>
          <p:cNvSpPr/>
          <p:nvPr/>
        </p:nvSpPr>
        <p:spPr>
          <a:xfrm>
            <a:off x="4315147" y="2560946"/>
            <a:ext cx="168115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1600" dirty="0" smtClean="0">
                <a:solidFill>
                  <a:srgbClr val="6600FF"/>
                </a:solidFill>
              </a:rPr>
              <a:t>C</a:t>
            </a:r>
            <a:r>
              <a:rPr lang="en-US" altLang="ja-JP" sz="1600" baseline="-25000" dirty="0" smtClean="0">
                <a:solidFill>
                  <a:srgbClr val="6600FF"/>
                </a:solidFill>
              </a:rPr>
              <a:t>7</a:t>
            </a:r>
            <a:r>
              <a:rPr lang="en-US" altLang="ja-JP" sz="1600" dirty="0" smtClean="0">
                <a:solidFill>
                  <a:srgbClr val="6600FF"/>
                </a:solidFill>
              </a:rPr>
              <a:t>=-C</a:t>
            </a:r>
            <a:r>
              <a:rPr lang="en-US" altLang="ja-JP" sz="1600" baseline="-25000" dirty="0" smtClean="0">
                <a:solidFill>
                  <a:srgbClr val="6600FF"/>
                </a:solidFill>
              </a:rPr>
              <a:t>7</a:t>
            </a:r>
            <a:r>
              <a:rPr lang="en-US" altLang="ja-JP" sz="1600" baseline="30000" dirty="0" smtClean="0">
                <a:solidFill>
                  <a:srgbClr val="6600FF"/>
                </a:solidFill>
              </a:rPr>
              <a:t>SM</a:t>
            </a:r>
          </a:p>
          <a:p>
            <a:r>
              <a:rPr lang="en-US" altLang="ja-JP" sz="1600" baseline="30000" dirty="0" smtClean="0">
                <a:solidFill>
                  <a:srgbClr val="6600FF"/>
                </a:solidFill>
              </a:rPr>
              <a:t> </a:t>
            </a:r>
            <a:r>
              <a:rPr lang="en-US" altLang="ja-JP" sz="1600" dirty="0" smtClean="0">
                <a:solidFill>
                  <a:srgbClr val="6600FF"/>
                </a:solidFill>
              </a:rPr>
              <a:t>(8.8 +- 0.7)</a:t>
            </a:r>
          </a:p>
        </p:txBody>
      </p:sp>
      <p:sp>
        <p:nvSpPr>
          <p:cNvPr id="74" name="テキスト ボックス 73"/>
          <p:cNvSpPr txBox="1"/>
          <p:nvPr/>
        </p:nvSpPr>
        <p:spPr>
          <a:xfrm>
            <a:off x="5808086" y="3326295"/>
            <a:ext cx="77301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600" dirty="0" smtClean="0"/>
              <a:t>x</a:t>
            </a:r>
            <a:r>
              <a:rPr kumimoji="1" lang="en-US" altLang="ja-JP" sz="1600" dirty="0" smtClean="0"/>
              <a:t>10</a:t>
            </a:r>
            <a:r>
              <a:rPr kumimoji="1" lang="en-US" altLang="ja-JP" sz="1600" baseline="30000" dirty="0" smtClean="0"/>
              <a:t>-6</a:t>
            </a:r>
            <a:endParaRPr kumimoji="1" lang="ja-JP" altLang="en-US" sz="1600" baseline="30000" dirty="0"/>
          </a:p>
        </p:txBody>
      </p:sp>
      <p:sp>
        <p:nvSpPr>
          <p:cNvPr id="75" name="正方形/長方形 74"/>
          <p:cNvSpPr/>
          <p:nvPr/>
        </p:nvSpPr>
        <p:spPr>
          <a:xfrm>
            <a:off x="657696" y="4779835"/>
            <a:ext cx="5161561" cy="145531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7" name="正方形/長方形 76"/>
          <p:cNvSpPr/>
          <p:nvPr/>
        </p:nvSpPr>
        <p:spPr>
          <a:xfrm>
            <a:off x="2315785" y="4786985"/>
            <a:ext cx="430183" cy="1456866"/>
          </a:xfrm>
          <a:prstGeom prst="rect">
            <a:avLst/>
          </a:prstGeom>
          <a:solidFill>
            <a:srgbClr val="00FF00">
              <a:alpha val="4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8" name="正方形/長方形 77"/>
          <p:cNvSpPr/>
          <p:nvPr/>
        </p:nvSpPr>
        <p:spPr>
          <a:xfrm>
            <a:off x="1961881" y="4445734"/>
            <a:ext cx="213957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1600" dirty="0" smtClean="0">
                <a:solidFill>
                  <a:srgbClr val="00B050"/>
                </a:solidFill>
              </a:rPr>
              <a:t>SM(1.57 +- 0.16)</a:t>
            </a:r>
          </a:p>
        </p:txBody>
      </p:sp>
      <p:sp>
        <p:nvSpPr>
          <p:cNvPr id="79" name="テキスト ボックス 78"/>
          <p:cNvSpPr txBox="1"/>
          <p:nvPr/>
        </p:nvSpPr>
        <p:spPr>
          <a:xfrm>
            <a:off x="1240164" y="5805294"/>
            <a:ext cx="2818557" cy="3690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 smtClean="0">
                <a:solidFill>
                  <a:srgbClr val="0066FF"/>
                </a:solidFill>
              </a:rPr>
              <a:t>Belle 604fb</a:t>
            </a:r>
            <a:r>
              <a:rPr lang="en-US" altLang="ja-JP" baseline="30000" dirty="0" smtClean="0">
                <a:solidFill>
                  <a:srgbClr val="0066FF"/>
                </a:solidFill>
              </a:rPr>
              <a:t>-1</a:t>
            </a:r>
            <a:r>
              <a:rPr lang="en-US" altLang="ja-JP" dirty="0" smtClean="0">
                <a:solidFill>
                  <a:srgbClr val="0066FF"/>
                </a:solidFill>
              </a:rPr>
              <a:t> X</a:t>
            </a:r>
            <a:r>
              <a:rPr lang="en-US" altLang="ja-JP" baseline="-25000" dirty="0" smtClean="0">
                <a:solidFill>
                  <a:srgbClr val="0066FF"/>
                </a:solidFill>
              </a:rPr>
              <a:t>s</a:t>
            </a:r>
            <a:r>
              <a:rPr lang="en-US" altLang="ja-JP" dirty="0" smtClean="0">
                <a:solidFill>
                  <a:srgbClr val="0066FF"/>
                </a:solidFill>
              </a:rPr>
              <a:t>ll </a:t>
            </a:r>
            <a:endParaRPr kumimoji="1" lang="ja-JP" altLang="en-US" baseline="30000" dirty="0">
              <a:solidFill>
                <a:srgbClr val="0066FF"/>
              </a:solidFill>
            </a:endParaRPr>
          </a:p>
        </p:txBody>
      </p:sp>
      <p:sp>
        <p:nvSpPr>
          <p:cNvPr id="80" name="テキスト ボックス 79"/>
          <p:cNvSpPr txBox="1"/>
          <p:nvPr/>
        </p:nvSpPr>
        <p:spPr>
          <a:xfrm>
            <a:off x="1396985" y="5105151"/>
            <a:ext cx="33508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 smtClean="0">
                <a:solidFill>
                  <a:srgbClr val="FF0000"/>
                </a:solidFill>
              </a:rPr>
              <a:t>World Average (2005)</a:t>
            </a:r>
            <a:endParaRPr kumimoji="1" lang="ja-JP" altLang="en-US" baseline="30000" dirty="0">
              <a:solidFill>
                <a:srgbClr val="FF0000"/>
              </a:solidFill>
            </a:endParaRPr>
          </a:p>
        </p:txBody>
      </p:sp>
      <p:sp>
        <p:nvSpPr>
          <p:cNvPr id="82" name="円/楕円 81"/>
          <p:cNvSpPr/>
          <p:nvPr/>
        </p:nvSpPr>
        <p:spPr>
          <a:xfrm>
            <a:off x="1781043" y="5754927"/>
            <a:ext cx="121373" cy="126356"/>
          </a:xfrm>
          <a:prstGeom prst="ellipse">
            <a:avLst/>
          </a:prstGeom>
          <a:solidFill>
            <a:srgbClr val="0066FF"/>
          </a:solidFill>
          <a:ln>
            <a:solidFill>
              <a:srgbClr val="00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83" name="直線コネクタ 82"/>
          <p:cNvCxnSpPr/>
          <p:nvPr/>
        </p:nvCxnSpPr>
        <p:spPr>
          <a:xfrm>
            <a:off x="1981877" y="4980083"/>
            <a:ext cx="117326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" name="円/楕円 83"/>
          <p:cNvSpPr/>
          <p:nvPr/>
        </p:nvSpPr>
        <p:spPr>
          <a:xfrm>
            <a:off x="2521315" y="4909885"/>
            <a:ext cx="121373" cy="126356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pSp>
        <p:nvGrpSpPr>
          <p:cNvPr id="3" name="グループ化 96"/>
          <p:cNvGrpSpPr/>
          <p:nvPr/>
        </p:nvGrpSpPr>
        <p:grpSpPr>
          <a:xfrm>
            <a:off x="1562100" y="5742893"/>
            <a:ext cx="559089" cy="143035"/>
            <a:chOff x="2005210" y="5742237"/>
            <a:chExt cx="323663" cy="128323"/>
          </a:xfrm>
        </p:grpSpPr>
        <p:cxnSp>
          <p:nvCxnSpPr>
            <p:cNvPr id="81" name="直線コネクタ 80"/>
            <p:cNvCxnSpPr/>
            <p:nvPr/>
          </p:nvCxnSpPr>
          <p:spPr>
            <a:xfrm>
              <a:off x="2005210" y="5806454"/>
              <a:ext cx="323663" cy="0"/>
            </a:xfrm>
            <a:prstGeom prst="line">
              <a:avLst/>
            </a:prstGeom>
            <a:ln w="28575">
              <a:solidFill>
                <a:srgbClr val="0066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直線コネクタ 84"/>
            <p:cNvCxnSpPr/>
            <p:nvPr/>
          </p:nvCxnSpPr>
          <p:spPr>
            <a:xfrm rot="5400000">
              <a:off x="1972777" y="5806890"/>
              <a:ext cx="126356" cy="0"/>
            </a:xfrm>
            <a:prstGeom prst="line">
              <a:avLst/>
            </a:prstGeom>
            <a:ln w="28575">
              <a:solidFill>
                <a:srgbClr val="0066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直線コネクタ 85"/>
            <p:cNvCxnSpPr/>
            <p:nvPr/>
          </p:nvCxnSpPr>
          <p:spPr>
            <a:xfrm rot="5400000">
              <a:off x="2240238" y="5805712"/>
              <a:ext cx="126356" cy="0"/>
            </a:xfrm>
            <a:prstGeom prst="line">
              <a:avLst/>
            </a:prstGeom>
            <a:ln w="28575">
              <a:solidFill>
                <a:srgbClr val="0066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直線コネクタ 86"/>
            <p:cNvCxnSpPr/>
            <p:nvPr/>
          </p:nvCxnSpPr>
          <p:spPr>
            <a:xfrm rot="5400000">
              <a:off x="1948812" y="5807382"/>
              <a:ext cx="126356" cy="0"/>
            </a:xfrm>
            <a:prstGeom prst="line">
              <a:avLst/>
            </a:prstGeom>
            <a:ln w="28575">
              <a:solidFill>
                <a:srgbClr val="0066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直線コネクタ 87"/>
            <p:cNvCxnSpPr/>
            <p:nvPr/>
          </p:nvCxnSpPr>
          <p:spPr>
            <a:xfrm rot="5400000">
              <a:off x="2263322" y="5805415"/>
              <a:ext cx="126356" cy="0"/>
            </a:xfrm>
            <a:prstGeom prst="line">
              <a:avLst/>
            </a:prstGeom>
            <a:ln w="28575">
              <a:solidFill>
                <a:srgbClr val="0066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89" name="直線コネクタ 88"/>
          <p:cNvCxnSpPr/>
          <p:nvPr/>
        </p:nvCxnSpPr>
        <p:spPr>
          <a:xfrm rot="5400000">
            <a:off x="1916442" y="4983596"/>
            <a:ext cx="126356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 rot="5400000">
            <a:off x="3100955" y="4981257"/>
            <a:ext cx="126356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1" name="正方形/長方形 90"/>
          <p:cNvSpPr/>
          <p:nvPr/>
        </p:nvSpPr>
        <p:spPr>
          <a:xfrm>
            <a:off x="599993" y="4790381"/>
            <a:ext cx="135493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b="1" dirty="0" smtClean="0">
                <a:solidFill>
                  <a:srgbClr val="FF0000"/>
                </a:solidFill>
              </a:rPr>
              <a:t>1.60 +- 0.5</a:t>
            </a:r>
            <a:endParaRPr lang="ja-JP" altLang="en-US" dirty="0">
              <a:solidFill>
                <a:srgbClr val="FF0000"/>
              </a:solidFill>
            </a:endParaRPr>
          </a:p>
        </p:txBody>
      </p:sp>
      <p:sp>
        <p:nvSpPr>
          <p:cNvPr id="92" name="正方形/長方形 91"/>
          <p:cNvSpPr/>
          <p:nvPr/>
        </p:nvSpPr>
        <p:spPr>
          <a:xfrm>
            <a:off x="633989" y="5416484"/>
            <a:ext cx="2159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b="1" dirty="0" smtClean="0">
                <a:solidFill>
                  <a:srgbClr val="0066FF"/>
                </a:solidFill>
              </a:rPr>
              <a:t>0.96 +- 0.20</a:t>
            </a:r>
            <a:r>
              <a:rPr lang="en-US" altLang="ja-JP" b="1" baseline="30000" dirty="0" smtClean="0">
                <a:solidFill>
                  <a:srgbClr val="0066FF"/>
                </a:solidFill>
              </a:rPr>
              <a:t>+0.13</a:t>
            </a:r>
            <a:r>
              <a:rPr lang="en-US" altLang="ja-JP" b="1" baseline="-25000" dirty="0" smtClean="0">
                <a:solidFill>
                  <a:srgbClr val="0066FF"/>
                </a:solidFill>
              </a:rPr>
              <a:t>-0.16</a:t>
            </a:r>
            <a:endParaRPr lang="ja-JP" altLang="en-US" dirty="0">
              <a:solidFill>
                <a:srgbClr val="0066FF"/>
              </a:solidFill>
            </a:endParaRPr>
          </a:p>
        </p:txBody>
      </p:sp>
      <p:sp>
        <p:nvSpPr>
          <p:cNvPr id="93" name="正方形/長方形 92"/>
          <p:cNvSpPr/>
          <p:nvPr/>
        </p:nvSpPr>
        <p:spPr>
          <a:xfrm>
            <a:off x="4341802" y="4774105"/>
            <a:ext cx="541195" cy="1469745"/>
          </a:xfrm>
          <a:prstGeom prst="rect">
            <a:avLst/>
          </a:prstGeom>
          <a:solidFill>
            <a:srgbClr val="7030A0">
              <a:alpha val="4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4" name="正方形/長方形 93"/>
          <p:cNvSpPr/>
          <p:nvPr/>
        </p:nvSpPr>
        <p:spPr>
          <a:xfrm>
            <a:off x="4276800" y="5182266"/>
            <a:ext cx="161029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1600" dirty="0" smtClean="0">
                <a:solidFill>
                  <a:srgbClr val="6600FF"/>
                </a:solidFill>
              </a:rPr>
              <a:t>C</a:t>
            </a:r>
            <a:r>
              <a:rPr lang="en-US" altLang="ja-JP" sz="1600" baseline="-25000" dirty="0" smtClean="0">
                <a:solidFill>
                  <a:srgbClr val="6600FF"/>
                </a:solidFill>
              </a:rPr>
              <a:t>7</a:t>
            </a:r>
            <a:r>
              <a:rPr lang="en-US" altLang="ja-JP" sz="1600" dirty="0" smtClean="0">
                <a:solidFill>
                  <a:srgbClr val="6600FF"/>
                </a:solidFill>
              </a:rPr>
              <a:t>=-C</a:t>
            </a:r>
            <a:r>
              <a:rPr lang="en-US" altLang="ja-JP" sz="1600" baseline="-25000" dirty="0" smtClean="0">
                <a:solidFill>
                  <a:srgbClr val="6600FF"/>
                </a:solidFill>
              </a:rPr>
              <a:t>7</a:t>
            </a:r>
            <a:r>
              <a:rPr lang="en-US" altLang="ja-JP" sz="1600" baseline="30000" dirty="0" smtClean="0">
                <a:solidFill>
                  <a:srgbClr val="6600FF"/>
                </a:solidFill>
              </a:rPr>
              <a:t>SM </a:t>
            </a:r>
          </a:p>
          <a:p>
            <a:r>
              <a:rPr lang="en-US" altLang="ja-JP" sz="1600" dirty="0" smtClean="0">
                <a:solidFill>
                  <a:srgbClr val="6600FF"/>
                </a:solidFill>
              </a:rPr>
              <a:t>(3.30+- 0.25)</a:t>
            </a:r>
          </a:p>
        </p:txBody>
      </p:sp>
      <p:sp>
        <p:nvSpPr>
          <p:cNvPr id="95" name="テキスト ボックス 94"/>
          <p:cNvSpPr txBox="1"/>
          <p:nvPr/>
        </p:nvSpPr>
        <p:spPr>
          <a:xfrm>
            <a:off x="5594946" y="6182886"/>
            <a:ext cx="8187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 smtClean="0"/>
              <a:t>x</a:t>
            </a:r>
            <a:r>
              <a:rPr kumimoji="1" lang="en-US" altLang="ja-JP" dirty="0" smtClean="0"/>
              <a:t>10</a:t>
            </a:r>
            <a:r>
              <a:rPr kumimoji="1" lang="en-US" altLang="ja-JP" baseline="30000" dirty="0" smtClean="0"/>
              <a:t>-6</a:t>
            </a:r>
            <a:endParaRPr kumimoji="1" lang="ja-JP" altLang="en-US" baseline="30000" dirty="0"/>
          </a:p>
        </p:txBody>
      </p:sp>
      <p:cxnSp>
        <p:nvCxnSpPr>
          <p:cNvPr id="99" name="直線コネクタ 98"/>
          <p:cNvCxnSpPr/>
          <p:nvPr/>
        </p:nvCxnSpPr>
        <p:spPr>
          <a:xfrm rot="5400000" flipH="1" flipV="1">
            <a:off x="604687" y="6268091"/>
            <a:ext cx="106017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直線コネクタ 99"/>
          <p:cNvCxnSpPr/>
          <p:nvPr/>
        </p:nvCxnSpPr>
        <p:spPr>
          <a:xfrm rot="5400000" flipH="1" flipV="1">
            <a:off x="1203128" y="6268091"/>
            <a:ext cx="106017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直線コネクタ 104"/>
          <p:cNvCxnSpPr/>
          <p:nvPr/>
        </p:nvCxnSpPr>
        <p:spPr>
          <a:xfrm rot="5400000" flipH="1" flipV="1">
            <a:off x="1801571" y="6268091"/>
            <a:ext cx="106017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直線コネクタ 105"/>
          <p:cNvCxnSpPr/>
          <p:nvPr/>
        </p:nvCxnSpPr>
        <p:spPr>
          <a:xfrm rot="5400000" flipH="1" flipV="1">
            <a:off x="2400011" y="6268091"/>
            <a:ext cx="106017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直線コネクタ 106"/>
          <p:cNvCxnSpPr/>
          <p:nvPr/>
        </p:nvCxnSpPr>
        <p:spPr>
          <a:xfrm rot="5400000" flipH="1" flipV="1">
            <a:off x="2998454" y="6268091"/>
            <a:ext cx="106017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直線コネクタ 107"/>
          <p:cNvCxnSpPr/>
          <p:nvPr/>
        </p:nvCxnSpPr>
        <p:spPr>
          <a:xfrm rot="5400000" flipH="1" flipV="1">
            <a:off x="3596895" y="6268091"/>
            <a:ext cx="106017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直線コネクタ 108"/>
          <p:cNvCxnSpPr/>
          <p:nvPr/>
        </p:nvCxnSpPr>
        <p:spPr>
          <a:xfrm rot="5400000" flipH="1" flipV="1">
            <a:off x="4195338" y="6268091"/>
            <a:ext cx="106017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" name="直線コネクタ 109"/>
          <p:cNvCxnSpPr/>
          <p:nvPr/>
        </p:nvCxnSpPr>
        <p:spPr>
          <a:xfrm rot="5400000" flipH="1" flipV="1">
            <a:off x="4793779" y="6268091"/>
            <a:ext cx="106017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直線コネクタ 110"/>
          <p:cNvCxnSpPr/>
          <p:nvPr/>
        </p:nvCxnSpPr>
        <p:spPr>
          <a:xfrm rot="5400000" flipH="1" flipV="1">
            <a:off x="5392221" y="6268091"/>
            <a:ext cx="106017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4" name="正方形/長方形 113"/>
          <p:cNvSpPr/>
          <p:nvPr/>
        </p:nvSpPr>
        <p:spPr>
          <a:xfrm>
            <a:off x="4591185" y="6286520"/>
            <a:ext cx="2487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 smtClean="0">
                <a:solidFill>
                  <a:srgbClr val="6600FF"/>
                </a:solidFill>
              </a:rPr>
              <a:t> </a:t>
            </a:r>
          </a:p>
        </p:txBody>
      </p:sp>
      <p:sp>
        <p:nvSpPr>
          <p:cNvPr id="115" name="テキスト ボックス 114"/>
          <p:cNvSpPr txBox="1"/>
          <p:nvPr/>
        </p:nvSpPr>
        <p:spPr>
          <a:xfrm>
            <a:off x="2785417" y="6215082"/>
            <a:ext cx="5984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600" dirty="0" smtClean="0"/>
              <a:t>2.0</a:t>
            </a:r>
            <a:endParaRPr kumimoji="1" lang="ja-JP" altLang="en-US" sz="1600" dirty="0"/>
          </a:p>
        </p:txBody>
      </p:sp>
      <p:sp>
        <p:nvSpPr>
          <p:cNvPr id="116" name="テキスト ボックス 115"/>
          <p:cNvSpPr txBox="1"/>
          <p:nvPr/>
        </p:nvSpPr>
        <p:spPr>
          <a:xfrm>
            <a:off x="5146009" y="6215082"/>
            <a:ext cx="5984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600" dirty="0" smtClean="0"/>
              <a:t>4</a:t>
            </a:r>
            <a:r>
              <a:rPr kumimoji="1" lang="en-US" altLang="ja-JP" sz="1600" dirty="0" smtClean="0"/>
              <a:t>.0</a:t>
            </a:r>
            <a:endParaRPr kumimoji="1" lang="ja-JP" altLang="en-US" sz="1600" dirty="0"/>
          </a:p>
        </p:txBody>
      </p:sp>
      <p:sp>
        <p:nvSpPr>
          <p:cNvPr id="117" name="テキスト ボックス 116"/>
          <p:cNvSpPr txBox="1"/>
          <p:nvPr/>
        </p:nvSpPr>
        <p:spPr>
          <a:xfrm>
            <a:off x="329221" y="6215082"/>
            <a:ext cx="5984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600" dirty="0" smtClean="0"/>
              <a:t>0</a:t>
            </a:r>
            <a:r>
              <a:rPr kumimoji="1" lang="en-US" altLang="ja-JP" sz="1600" dirty="0" smtClean="0"/>
              <a:t>.0</a:t>
            </a:r>
            <a:endParaRPr kumimoji="1" lang="ja-JP" altLang="en-US" sz="1600" dirty="0"/>
          </a:p>
        </p:txBody>
      </p:sp>
      <p:sp>
        <p:nvSpPr>
          <p:cNvPr id="146" name="テキスト ボックス 145"/>
          <p:cNvSpPr txBox="1"/>
          <p:nvPr/>
        </p:nvSpPr>
        <p:spPr>
          <a:xfrm>
            <a:off x="5429256" y="1071546"/>
            <a:ext cx="3214710" cy="36933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kumimoji="1" lang="en-US" altLang="ja-JP" dirty="0" smtClean="0"/>
              <a:t>|C</a:t>
            </a:r>
            <a:r>
              <a:rPr kumimoji="1" lang="en-US" altLang="ja-JP" baseline="-25000" dirty="0" smtClean="0"/>
              <a:t>7</a:t>
            </a:r>
            <a:r>
              <a:rPr kumimoji="1" lang="en-US" altLang="ja-JP" dirty="0" smtClean="0"/>
              <a:t>|: determined from </a:t>
            </a:r>
            <a:r>
              <a:rPr kumimoji="1" lang="en-US" altLang="ja-JP" dirty="0" err="1" smtClean="0"/>
              <a:t>B</a:t>
            </a:r>
            <a:r>
              <a:rPr kumimoji="1" lang="en-US" altLang="ja-JP" dirty="0" err="1" smtClean="0">
                <a:sym typeface="Wingdings" pitchFamily="2" charset="2"/>
              </a:rPr>
              <a:t></a:t>
            </a:r>
            <a:r>
              <a:rPr kumimoji="1" lang="en-US" altLang="ja-JP" dirty="0" err="1" smtClean="0"/>
              <a:t>X</a:t>
            </a:r>
            <a:r>
              <a:rPr kumimoji="1" lang="en-US" altLang="ja-JP" baseline="-25000" dirty="0" err="1" smtClean="0"/>
              <a:t>s</a:t>
            </a:r>
            <a:r>
              <a:rPr kumimoji="1" lang="en-US" altLang="ja-JP" dirty="0" err="1" smtClean="0">
                <a:latin typeface="Symbol" pitchFamily="18" charset="2"/>
              </a:rPr>
              <a:t>g</a:t>
            </a:r>
            <a:endParaRPr kumimoji="1" lang="ja-JP" altLang="en-US" dirty="0">
              <a:latin typeface="Symbol" pitchFamily="18" charset="2"/>
            </a:endParaRPr>
          </a:p>
        </p:txBody>
      </p:sp>
      <p:sp>
        <p:nvSpPr>
          <p:cNvPr id="76" name="正方形/長方形 75"/>
          <p:cNvSpPr/>
          <p:nvPr/>
        </p:nvSpPr>
        <p:spPr>
          <a:xfrm>
            <a:off x="2565736" y="6550223"/>
            <a:ext cx="3685625" cy="307777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r>
              <a:rPr lang="en-US" altLang="ja-JP" sz="1400" dirty="0" smtClean="0">
                <a:solidFill>
                  <a:srgbClr val="00B050"/>
                </a:solidFill>
              </a:rPr>
              <a:t>Theory calculations(NNLO): </a:t>
            </a:r>
            <a:r>
              <a:rPr lang="en-US" altLang="ja-JP" sz="1400" dirty="0" err="1" smtClean="0">
                <a:solidFill>
                  <a:srgbClr val="00B050"/>
                </a:solidFill>
              </a:rPr>
              <a:t>Gambino</a:t>
            </a:r>
            <a:r>
              <a:rPr lang="en-US" altLang="ja-JP" sz="1400" dirty="0" smtClean="0">
                <a:solidFill>
                  <a:srgbClr val="00B050"/>
                </a:solidFill>
              </a:rPr>
              <a:t>(2005)</a:t>
            </a:r>
            <a:endParaRPr lang="ja-JP" altLang="en-US" sz="1400" dirty="0">
              <a:solidFill>
                <a:srgbClr val="00B050"/>
              </a:solidFill>
            </a:endParaRPr>
          </a:p>
        </p:txBody>
      </p:sp>
      <p:pic>
        <p:nvPicPr>
          <p:cNvPr id="98" name="Picture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57101" y="2786058"/>
            <a:ext cx="2786899" cy="25161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44" name="直線矢印コネクタ 143"/>
          <p:cNvCxnSpPr/>
          <p:nvPr/>
        </p:nvCxnSpPr>
        <p:spPr>
          <a:xfrm>
            <a:off x="5228822" y="4211391"/>
            <a:ext cx="1613767" cy="155126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" name="円/楕円 101"/>
          <p:cNvSpPr/>
          <p:nvPr/>
        </p:nvSpPr>
        <p:spPr>
          <a:xfrm>
            <a:off x="6928397" y="4068566"/>
            <a:ext cx="510091" cy="709496"/>
          </a:xfrm>
          <a:prstGeom prst="ellipse">
            <a:avLst/>
          </a:prstGeom>
          <a:noFill/>
          <a:ln>
            <a:solidFill>
              <a:srgbClr val="FF3399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7" name="TextBox 66"/>
          <p:cNvSpPr txBox="1"/>
          <p:nvPr/>
        </p:nvSpPr>
        <p:spPr>
          <a:xfrm>
            <a:off x="214282" y="2857496"/>
            <a:ext cx="1428596" cy="3693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preliminary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357158" y="6215082"/>
            <a:ext cx="1428596" cy="3693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preliminary</a:t>
            </a:r>
            <a:endParaRPr lang="en-US" b="1" dirty="0">
              <a:solidFill>
                <a:srgbClr val="FF0000"/>
              </a:solidFill>
            </a:endParaRPr>
          </a:p>
        </p:txBody>
      </p:sp>
      <p:pic>
        <p:nvPicPr>
          <p:cNvPr id="69" name="Content Placeholder 10" descr="B-logo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929586" y="214290"/>
            <a:ext cx="788893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ko-KR" smtClean="0"/>
              <a:t>March 10,  La Thuile</a:t>
            </a:r>
            <a:endParaRPr lang="ko-KR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smtClean="0"/>
              <a:t>Bondar A.   EW Rare Decays</a:t>
            </a:r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91AB6-01E3-41D7-977B-3CD6763F5715}" type="slidenum">
              <a:rPr lang="ko-KR" altLang="en-US" smtClean="0"/>
              <a:pPr/>
              <a:t>13</a:t>
            </a:fld>
            <a:endParaRPr lang="ko-KR" alt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228600" y="838200"/>
            <a:ext cx="8763000" cy="5257800"/>
          </a:xfrm>
        </p:spPr>
        <p:txBody>
          <a:bodyPr/>
          <a:lstStyle/>
          <a:p>
            <a:r>
              <a:rPr lang="en-US" dirty="0" smtClean="0"/>
              <a:t>Previous best upper limits (90% CL):</a:t>
            </a:r>
          </a:p>
          <a:p>
            <a:pPr lvl="1"/>
            <a:r>
              <a:rPr lang="en-US" dirty="0" err="1" smtClean="0"/>
              <a:t>BaBar</a:t>
            </a:r>
            <a:r>
              <a:rPr lang="en-US" dirty="0" smtClean="0"/>
              <a:t>, </a:t>
            </a:r>
            <a:r>
              <a:rPr lang="en-US" dirty="0" err="1" smtClean="0"/>
              <a:t>semileptonic</a:t>
            </a:r>
            <a:r>
              <a:rPr lang="en-US" dirty="0" smtClean="0"/>
              <a:t> tagging:</a:t>
            </a:r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Belle, using full </a:t>
            </a:r>
            <a:r>
              <a:rPr lang="en-US" dirty="0" err="1" smtClean="0"/>
              <a:t>hadronic</a:t>
            </a:r>
            <a:r>
              <a:rPr lang="en-US" dirty="0" smtClean="0"/>
              <a:t> reconstruction of one B:</a:t>
            </a:r>
            <a:endParaRPr lang="en-US" dirty="0"/>
          </a:p>
        </p:txBody>
      </p:sp>
      <p:graphicFrame>
        <p:nvGraphicFramePr>
          <p:cNvPr id="8" name="Object 2"/>
          <p:cNvGraphicFramePr>
            <a:graphicFrameLocks noChangeAspect="1"/>
          </p:cNvGraphicFramePr>
          <p:nvPr/>
        </p:nvGraphicFramePr>
        <p:xfrm>
          <a:off x="642910" y="1857364"/>
          <a:ext cx="4489450" cy="609600"/>
        </p:xfrm>
        <a:graphic>
          <a:graphicData uri="http://schemas.openxmlformats.org/presentationml/2006/ole">
            <p:oleObj spid="_x0000_s1026" name="Equation" r:id="rId3" imgW="1765080" imgH="228600" progId="Equation.3">
              <p:embed/>
            </p:oleObj>
          </a:graphicData>
        </a:graphic>
      </p:graphicFrame>
      <p:graphicFrame>
        <p:nvGraphicFramePr>
          <p:cNvPr id="9" name="Object 3"/>
          <p:cNvGraphicFramePr>
            <a:graphicFrameLocks noChangeAspect="1"/>
          </p:cNvGraphicFramePr>
          <p:nvPr/>
        </p:nvGraphicFramePr>
        <p:xfrm>
          <a:off x="642910" y="3286124"/>
          <a:ext cx="4667250" cy="1222375"/>
        </p:xfrm>
        <a:graphic>
          <a:graphicData uri="http://schemas.openxmlformats.org/presentationml/2006/ole">
            <p:oleObj spid="_x0000_s1027" name="Equation" r:id="rId4" imgW="1739880" imgH="482400" progId="Equation.3">
              <p:embed/>
            </p:oleObj>
          </a:graphicData>
        </a:graphic>
      </p:graphicFrame>
      <p:grpSp>
        <p:nvGrpSpPr>
          <p:cNvPr id="10" name="Group 9"/>
          <p:cNvGrpSpPr/>
          <p:nvPr/>
        </p:nvGrpSpPr>
        <p:grpSpPr>
          <a:xfrm>
            <a:off x="5648131" y="3429000"/>
            <a:ext cx="3495869" cy="646331"/>
            <a:chOff x="4724400" y="981269"/>
            <a:chExt cx="3495869" cy="646331"/>
          </a:xfrm>
        </p:grpSpPr>
        <p:pic>
          <p:nvPicPr>
            <p:cNvPr id="11" name="Content Placeholder 10" descr="B-logo.gif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733731" y="999931"/>
              <a:ext cx="781050" cy="603539"/>
            </a:xfrm>
            <a:prstGeom prst="rect">
              <a:avLst/>
            </a:prstGeom>
          </p:spPr>
        </p:pic>
        <p:sp>
          <p:nvSpPr>
            <p:cNvPr id="12" name="TextBox 11"/>
            <p:cNvSpPr txBox="1"/>
            <p:nvPr/>
          </p:nvSpPr>
          <p:spPr>
            <a:xfrm>
              <a:off x="5477069" y="981269"/>
              <a:ext cx="27432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latin typeface="Arial" pitchFamily="34" charset="0"/>
                  <a:cs typeface="Arial" pitchFamily="34" charset="0"/>
                </a:rPr>
                <a:t>535M BB</a:t>
              </a:r>
            </a:p>
            <a:p>
              <a:r>
                <a:rPr lang="en-US" dirty="0" smtClean="0">
                  <a:latin typeface="Arial" pitchFamily="34" charset="0"/>
                  <a:cs typeface="Arial" pitchFamily="34" charset="0"/>
                </a:rPr>
                <a:t>PRL </a:t>
              </a:r>
              <a:r>
                <a:rPr lang="en-US" b="1" dirty="0" smtClean="0">
                  <a:latin typeface="Arial" pitchFamily="34" charset="0"/>
                  <a:cs typeface="Arial" pitchFamily="34" charset="0"/>
                </a:rPr>
                <a:t>99</a:t>
              </a:r>
              <a:r>
                <a:rPr lang="en-US" dirty="0" smtClean="0">
                  <a:latin typeface="Arial" pitchFamily="34" charset="0"/>
                  <a:cs typeface="Arial" pitchFamily="34" charset="0"/>
                </a:rPr>
                <a:t>, 221802 (2007)</a:t>
              </a:r>
              <a:endParaRPr lang="en-US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3" name="Rectangle 12"/>
            <p:cNvSpPr/>
            <p:nvPr/>
          </p:nvSpPr>
          <p:spPr>
            <a:xfrm>
              <a:off x="4724400" y="990600"/>
              <a:ext cx="3352800" cy="609600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5419531" y="1571612"/>
            <a:ext cx="3724469" cy="811099"/>
            <a:chOff x="4962331" y="850615"/>
            <a:chExt cx="3267269" cy="811099"/>
          </a:xfrm>
        </p:grpSpPr>
        <p:grpSp>
          <p:nvGrpSpPr>
            <p:cNvPr id="15" name="Group 7"/>
            <p:cNvGrpSpPr/>
            <p:nvPr/>
          </p:nvGrpSpPr>
          <p:grpSpPr>
            <a:xfrm>
              <a:off x="4962331" y="850615"/>
              <a:ext cx="3267269" cy="811099"/>
              <a:chOff x="4724400" y="990600"/>
              <a:chExt cx="3267269" cy="609600"/>
            </a:xfrm>
          </p:grpSpPr>
          <p:sp>
            <p:nvSpPr>
              <p:cNvPr id="17" name="TextBox 16"/>
              <p:cNvSpPr txBox="1"/>
              <p:nvPr/>
            </p:nvSpPr>
            <p:spPr>
              <a:xfrm>
                <a:off x="5248469" y="1038539"/>
                <a:ext cx="2743200" cy="4857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 smtClean="0">
                    <a:latin typeface="Arial" pitchFamily="34" charset="0"/>
                    <a:cs typeface="Arial" pitchFamily="34" charset="0"/>
                  </a:rPr>
                  <a:t>351M BB</a:t>
                </a:r>
              </a:p>
              <a:p>
                <a:r>
                  <a:rPr lang="en-US" dirty="0" err="1" smtClean="0">
                    <a:latin typeface="Arial" pitchFamily="34" charset="0"/>
                    <a:cs typeface="Arial" pitchFamily="34" charset="0"/>
                  </a:rPr>
                  <a:t>arXiv</a:t>
                </a:r>
                <a:r>
                  <a:rPr lang="en-US" dirty="0" smtClean="0">
                    <a:latin typeface="Arial" pitchFamily="34" charset="0"/>
                    <a:cs typeface="Arial" pitchFamily="34" charset="0"/>
                  </a:rPr>
                  <a:t>: 0911.1988</a:t>
                </a:r>
                <a:endParaRPr lang="en-US" dirty="0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8" name="Rectangle 17"/>
              <p:cNvSpPr/>
              <p:nvPr/>
            </p:nvSpPr>
            <p:spPr>
              <a:xfrm>
                <a:off x="4724400" y="990600"/>
                <a:ext cx="3114869" cy="609600"/>
              </a:xfrm>
              <a:prstGeom prst="rect">
                <a:avLst/>
              </a:prstGeom>
              <a:noFill/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pic>
          <p:nvPicPr>
            <p:cNvPr id="16" name="Content Placeholder 11" descr="babar_small_flag.jpg"/>
            <p:cNvPicPr>
              <a:picLocks noChangeAspect="1"/>
            </p:cNvPicPr>
            <p:nvPr/>
          </p:nvPicPr>
          <p:blipFill>
            <a:blip r:embed="rId6" cstate="print"/>
            <a:srcRect b="3549"/>
            <a:stretch>
              <a:fillRect/>
            </a:stretch>
          </p:blipFill>
          <p:spPr>
            <a:xfrm>
              <a:off x="4991876" y="877076"/>
              <a:ext cx="430133" cy="762000"/>
            </a:xfrm>
            <a:prstGeom prst="rect">
              <a:avLst/>
            </a:prstGeom>
          </p:spPr>
        </p:pic>
      </p:grpSp>
      <p:sp>
        <p:nvSpPr>
          <p:cNvPr id="19" name="제목 1"/>
          <p:cNvSpPr>
            <a:spLocks noGrp="1"/>
          </p:cNvSpPr>
          <p:nvPr>
            <p:ph type="title"/>
          </p:nvPr>
        </p:nvSpPr>
        <p:spPr>
          <a:xfrm>
            <a:off x="785786" y="0"/>
            <a:ext cx="7215238" cy="642918"/>
          </a:xfrm>
        </p:spPr>
        <p:txBody>
          <a:bodyPr>
            <a:normAutofit/>
          </a:bodyPr>
          <a:lstStyle/>
          <a:p>
            <a:r>
              <a:rPr lang="en-US" altLang="ko-KR" dirty="0" smtClean="0"/>
              <a:t> Searches for B-&gt;</a:t>
            </a:r>
            <a:r>
              <a:rPr lang="en-US" altLang="ko-KR" dirty="0" err="1" smtClean="0"/>
              <a:t>K</a:t>
            </a:r>
            <a:r>
              <a:rPr lang="en-US" altLang="ko-KR" dirty="0" err="1" smtClean="0">
                <a:latin typeface="Symbol" pitchFamily="18" charset="2"/>
              </a:rPr>
              <a:t>nn</a:t>
            </a:r>
            <a:r>
              <a:rPr lang="en-US" altLang="ko-KR" dirty="0" smtClean="0"/>
              <a:t> </a:t>
            </a:r>
            <a:endParaRPr lang="ko-KR" alt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4857752" y="-91440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latin typeface="Tahoma" pitchFamily="34" charset="0"/>
                <a:cs typeface="Tahoma" pitchFamily="34" charset="0"/>
              </a:rPr>
              <a:t>_</a:t>
            </a:r>
            <a:endParaRPr lang="en-US" sz="2000" b="1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49230" y="4786322"/>
            <a:ext cx="866217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SM prediction:</a:t>
            </a:r>
          </a:p>
          <a:p>
            <a:endParaRPr lang="en-US" b="1" dirty="0" smtClean="0"/>
          </a:p>
          <a:p>
            <a:r>
              <a:rPr lang="en-US" b="1" dirty="0" smtClean="0"/>
              <a:t>Br(</a:t>
            </a:r>
            <a:r>
              <a:rPr lang="en-US" b="1" dirty="0" err="1" smtClean="0"/>
              <a:t>K</a:t>
            </a:r>
            <a:r>
              <a:rPr lang="en-US" b="1" dirty="0" err="1" smtClean="0">
                <a:latin typeface="Symbol" pitchFamily="18" charset="2"/>
              </a:rPr>
              <a:t>nn</a:t>
            </a:r>
            <a:r>
              <a:rPr lang="en-US" b="1" dirty="0" smtClean="0"/>
              <a:t>)=(4.5+-0.7)10</a:t>
            </a:r>
            <a:r>
              <a:rPr lang="en-US" b="1" baseline="30000" dirty="0" smtClean="0"/>
              <a:t>-6</a:t>
            </a:r>
            <a:r>
              <a:rPr lang="en-US" b="1" dirty="0" smtClean="0"/>
              <a:t>  </a:t>
            </a:r>
            <a:r>
              <a:rPr lang="en-US" dirty="0" smtClean="0"/>
              <a:t>  </a:t>
            </a:r>
            <a:r>
              <a:rPr lang="en-US" dirty="0" err="1" smtClean="0"/>
              <a:t>W.Altmannshofer</a:t>
            </a:r>
            <a:r>
              <a:rPr lang="en-US" dirty="0" smtClean="0"/>
              <a:t>, </a:t>
            </a:r>
            <a:r>
              <a:rPr lang="en-US" dirty="0" err="1" smtClean="0"/>
              <a:t>A.Buras</a:t>
            </a:r>
            <a:r>
              <a:rPr lang="en-US" dirty="0" smtClean="0"/>
              <a:t> </a:t>
            </a:r>
            <a:r>
              <a:rPr lang="en-US" i="1" dirty="0" smtClean="0"/>
              <a:t>et al</a:t>
            </a:r>
            <a:r>
              <a:rPr lang="en-US" dirty="0" smtClean="0"/>
              <a:t>. JHEP 0904, 022 (2009)   </a:t>
            </a:r>
          </a:p>
          <a:p>
            <a:r>
              <a:rPr lang="en-US" b="1" dirty="0" smtClean="0"/>
              <a:t>Br(</a:t>
            </a:r>
            <a:r>
              <a:rPr lang="en-US" b="1" dirty="0" err="1" smtClean="0"/>
              <a:t>K</a:t>
            </a:r>
            <a:r>
              <a:rPr lang="en-US" b="1" dirty="0" err="1" smtClean="0">
                <a:latin typeface="Symbol" pitchFamily="18" charset="2"/>
              </a:rPr>
              <a:t>nn</a:t>
            </a:r>
            <a:r>
              <a:rPr lang="en-US" b="1" dirty="0" smtClean="0"/>
              <a:t>)=(3.8</a:t>
            </a:r>
            <a:r>
              <a:rPr lang="en-US" b="1" baseline="30000" dirty="0" smtClean="0"/>
              <a:t>+1.2</a:t>
            </a:r>
            <a:r>
              <a:rPr lang="en-US" b="1" baseline="-25000" dirty="0" smtClean="0"/>
              <a:t>-0.6</a:t>
            </a:r>
            <a:r>
              <a:rPr lang="en-US" b="1" dirty="0" smtClean="0"/>
              <a:t>)10</a:t>
            </a:r>
            <a:r>
              <a:rPr lang="en-US" b="1" baseline="30000" dirty="0" smtClean="0"/>
              <a:t>-6</a:t>
            </a:r>
            <a:r>
              <a:rPr lang="en-US" b="1" dirty="0" smtClean="0"/>
              <a:t>   </a:t>
            </a:r>
            <a:r>
              <a:rPr lang="en-US" dirty="0" err="1" smtClean="0"/>
              <a:t>G.Buchalla</a:t>
            </a:r>
            <a:r>
              <a:rPr lang="en-US" dirty="0" smtClean="0"/>
              <a:t>, </a:t>
            </a:r>
            <a:r>
              <a:rPr lang="en-US" dirty="0" err="1" smtClean="0"/>
              <a:t>G.Hiller</a:t>
            </a:r>
            <a:r>
              <a:rPr lang="en-US" dirty="0" smtClean="0"/>
              <a:t> and </a:t>
            </a:r>
            <a:r>
              <a:rPr lang="en-US" dirty="0" err="1" smtClean="0"/>
              <a:t>G.Isidori</a:t>
            </a:r>
            <a:r>
              <a:rPr lang="en-US" dirty="0" smtClean="0"/>
              <a:t> PRD 63,014015 (2000)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ko-KR" smtClean="0"/>
              <a:t>March 10,  La Thuile</a:t>
            </a:r>
            <a:endParaRPr lang="ko-KR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smtClean="0"/>
              <a:t>Bondar A.   EW Rare Decays</a:t>
            </a:r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91AB6-01E3-41D7-977B-3CD6763F5715}" type="slidenum">
              <a:rPr lang="ko-KR" altLang="en-US" smtClean="0"/>
              <a:pPr/>
              <a:t>14</a:t>
            </a:fld>
            <a:endParaRPr lang="ko-KR" altLang="en-US" dirty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/>
          <a:srcRect l="3636" t="16471" r="4545" b="14118"/>
          <a:stretch>
            <a:fillRect/>
          </a:stretch>
        </p:blipFill>
        <p:spPr bwMode="auto">
          <a:xfrm>
            <a:off x="0" y="785794"/>
            <a:ext cx="9144000" cy="53413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제목 1"/>
          <p:cNvSpPr>
            <a:spLocks noGrp="1"/>
          </p:cNvSpPr>
          <p:nvPr>
            <p:ph type="title"/>
          </p:nvPr>
        </p:nvSpPr>
        <p:spPr>
          <a:xfrm>
            <a:off x="785786" y="0"/>
            <a:ext cx="7215238" cy="642918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/>
              <a:t> B-&gt;</a:t>
            </a:r>
            <a:r>
              <a:rPr lang="en-US" altLang="ko-KR" dirty="0" err="1" smtClean="0"/>
              <a:t>K</a:t>
            </a:r>
            <a:r>
              <a:rPr lang="en-US" altLang="ko-KR" dirty="0" err="1" smtClean="0">
                <a:latin typeface="Symbol" pitchFamily="18" charset="2"/>
              </a:rPr>
              <a:t>nn</a:t>
            </a:r>
            <a:r>
              <a:rPr lang="en-US" altLang="ko-KR" dirty="0" smtClean="0"/>
              <a:t> with </a:t>
            </a:r>
            <a:r>
              <a:rPr lang="en-US" altLang="ko-KR" dirty="0" err="1" smtClean="0"/>
              <a:t>Semileptonic</a:t>
            </a:r>
            <a:r>
              <a:rPr lang="en-US" altLang="ko-KR" dirty="0" smtClean="0"/>
              <a:t> Tagging</a:t>
            </a:r>
            <a:endParaRPr lang="ko-KR" alt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2103120" y="-91440"/>
            <a:ext cx="47434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latin typeface="Tahoma" pitchFamily="34" charset="0"/>
                <a:cs typeface="Tahoma" pitchFamily="34" charset="0"/>
              </a:rPr>
              <a:t>_</a:t>
            </a:r>
            <a:endParaRPr lang="en-US" sz="2000" b="1" dirty="0"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제목 6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ko-KR" sz="4000" dirty="0" smtClean="0">
                <a:sym typeface="Symbol"/>
              </a:rPr>
              <a:t>b </a:t>
            </a:r>
            <a:r>
              <a:rPr lang="en-US" altLang="ko-KR" sz="4000" dirty="0" smtClean="0">
                <a:sym typeface="Wingdings" pitchFamily="2" charset="2"/>
              </a:rPr>
              <a:t> s </a:t>
            </a:r>
            <a:r>
              <a:rPr lang="en-US" altLang="ko-KR" sz="4000" dirty="0" smtClean="0">
                <a:sym typeface="Symbol"/>
              </a:rPr>
              <a:t></a:t>
            </a:r>
            <a:endParaRPr lang="en-US" altLang="ko-KR" sz="4000" dirty="0" smtClean="0">
              <a:sym typeface="Wingdings" pitchFamily="2" charset="2"/>
            </a:endParaRPr>
          </a:p>
        </p:txBody>
      </p:sp>
      <p:sp>
        <p:nvSpPr>
          <p:cNvPr id="8" name="부제목 7"/>
          <p:cNvSpPr>
            <a:spLocks noGrp="1"/>
          </p:cNvSpPr>
          <p:nvPr>
            <p:ph type="subTitle" idx="1"/>
          </p:nvPr>
        </p:nvSpPr>
        <p:spPr>
          <a:xfrm>
            <a:off x="242902" y="3429000"/>
            <a:ext cx="8472502" cy="1752600"/>
          </a:xfrm>
        </p:spPr>
        <p:txBody>
          <a:bodyPr>
            <a:normAutofit/>
          </a:bodyPr>
          <a:lstStyle/>
          <a:p>
            <a:pPr lvl="1" algn="l"/>
            <a:r>
              <a:rPr lang="en-US" altLang="ko-KR" sz="2400" dirty="0" smtClean="0"/>
              <a:t>B.F. of inclusive b </a:t>
            </a:r>
            <a:r>
              <a:rPr lang="en-US" altLang="ko-KR" sz="2400" dirty="0" smtClean="0">
                <a:sym typeface="Wingdings" pitchFamily="2" charset="2"/>
              </a:rPr>
              <a:t> s </a:t>
            </a:r>
            <a:r>
              <a:rPr lang="en-US" altLang="ko-KR" sz="2400" dirty="0" smtClean="0">
                <a:sym typeface="Symbol"/>
              </a:rPr>
              <a:t></a:t>
            </a:r>
            <a:endParaRPr lang="en-US" altLang="ko-KR" sz="2400" dirty="0" smtClean="0">
              <a:sym typeface="Wingdings" pitchFamily="2" charset="2"/>
            </a:endParaRPr>
          </a:p>
          <a:p>
            <a:pPr lvl="1" algn="l"/>
            <a:r>
              <a:rPr lang="en-US" altLang="ko-KR" sz="2400" dirty="0" smtClean="0">
                <a:sym typeface="Wingdings" pitchFamily="2" charset="2"/>
              </a:rPr>
              <a:t>Xs mass distribution</a:t>
            </a:r>
            <a:endParaRPr lang="ko-KR" altLang="en-US" sz="2400" dirty="0" smtClean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 l="5127" t="60976" r="73206" b="22764"/>
          <a:stretch>
            <a:fillRect/>
          </a:stretch>
        </p:blipFill>
        <p:spPr bwMode="auto">
          <a:xfrm>
            <a:off x="1071538" y="4572008"/>
            <a:ext cx="2509505" cy="1357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/>
          <a:srcRect l="28846" t="58414" r="17968" b="21748"/>
          <a:stretch>
            <a:fillRect/>
          </a:stretch>
        </p:blipFill>
        <p:spPr bwMode="auto">
          <a:xfrm>
            <a:off x="3857621" y="4714907"/>
            <a:ext cx="4714876" cy="1267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ko-KR" smtClean="0"/>
              <a:t>March 10,  La Thuile</a:t>
            </a:r>
            <a:endParaRPr lang="ko-KR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smtClean="0"/>
              <a:t>Bondar A.   EW Rare Decays</a:t>
            </a:r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91AB6-01E3-41D7-977B-3CD6763F5715}" type="slidenum">
              <a:rPr lang="ko-KR" altLang="en-US" smtClean="0"/>
              <a:pPr/>
              <a:t>16</a:t>
            </a:fld>
            <a:endParaRPr lang="ko-KR" altLang="en-US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 l="2727" t="15294" r="5455" b="10588"/>
          <a:stretch>
            <a:fillRect/>
          </a:stretch>
        </p:blipFill>
        <p:spPr bwMode="auto">
          <a:xfrm>
            <a:off x="0" y="771201"/>
            <a:ext cx="9144000" cy="5703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/>
          <a:srcRect l="53636" t="5294" r="12727" b="85882"/>
          <a:stretch>
            <a:fillRect/>
          </a:stretch>
        </p:blipFill>
        <p:spPr bwMode="auto">
          <a:xfrm>
            <a:off x="4929190" y="214290"/>
            <a:ext cx="3382920" cy="6856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제목 1"/>
          <p:cNvSpPr>
            <a:spLocks noGrp="1"/>
          </p:cNvSpPr>
          <p:nvPr>
            <p:ph type="title"/>
          </p:nvPr>
        </p:nvSpPr>
        <p:spPr>
          <a:xfrm>
            <a:off x="1000100" y="0"/>
            <a:ext cx="7000924" cy="642918"/>
          </a:xfrm>
        </p:spPr>
        <p:txBody>
          <a:bodyPr>
            <a:normAutofit/>
          </a:bodyPr>
          <a:lstStyle/>
          <a:p>
            <a:r>
              <a:rPr lang="en-US" altLang="ko-KR" dirty="0" smtClean="0"/>
              <a:t>Inclusive b-&gt;</a:t>
            </a:r>
            <a:r>
              <a:rPr lang="en-US" altLang="ko-KR" dirty="0" err="1" smtClean="0"/>
              <a:t>s</a:t>
            </a:r>
            <a:r>
              <a:rPr lang="en-US" altLang="ko-KR" dirty="0" err="1" smtClean="0">
                <a:latin typeface="Symbol" pitchFamily="18" charset="2"/>
              </a:rPr>
              <a:t>g</a:t>
            </a:r>
            <a:r>
              <a:rPr lang="en-US" altLang="ko-KR" dirty="0" smtClean="0"/>
              <a:t> </a:t>
            </a:r>
            <a:endParaRPr lang="ko-KR" altLang="en-US" dirty="0"/>
          </a:p>
        </p:txBody>
      </p:sp>
      <p:cxnSp>
        <p:nvCxnSpPr>
          <p:cNvPr id="9" name="Straight Arrow Connector 8"/>
          <p:cNvCxnSpPr/>
          <p:nvPr/>
        </p:nvCxnSpPr>
        <p:spPr>
          <a:xfrm rot="5400000" flipH="1" flipV="1">
            <a:off x="8215338" y="642918"/>
            <a:ext cx="642942" cy="357190"/>
          </a:xfrm>
          <a:prstGeom prst="straightConnector1">
            <a:avLst/>
          </a:prstGeom>
          <a:ln w="254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ko-KR" smtClean="0"/>
              <a:t>March 10,  La Thuile</a:t>
            </a:r>
            <a:endParaRPr lang="ko-KR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smtClean="0"/>
              <a:t>Bondar A.   EW Rare Decays</a:t>
            </a:r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91AB6-01E3-41D7-977B-3CD6763F5715}" type="slidenum">
              <a:rPr lang="ko-KR" altLang="en-US" smtClean="0"/>
              <a:pPr/>
              <a:t>17</a:t>
            </a:fld>
            <a:endParaRPr lang="ko-KR" altLang="en-US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 l="4545" t="15294" r="5455" b="12941"/>
          <a:stretch>
            <a:fillRect/>
          </a:stretch>
        </p:blipFill>
        <p:spPr bwMode="auto">
          <a:xfrm>
            <a:off x="0" y="1000108"/>
            <a:ext cx="9052140" cy="5577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제목 1"/>
          <p:cNvSpPr>
            <a:spLocks noGrp="1"/>
          </p:cNvSpPr>
          <p:nvPr>
            <p:ph type="title"/>
          </p:nvPr>
        </p:nvSpPr>
        <p:spPr>
          <a:xfrm>
            <a:off x="1000100" y="0"/>
            <a:ext cx="7000924" cy="642918"/>
          </a:xfrm>
        </p:spPr>
        <p:txBody>
          <a:bodyPr>
            <a:normAutofit/>
          </a:bodyPr>
          <a:lstStyle/>
          <a:p>
            <a:r>
              <a:rPr lang="en-US" altLang="ko-KR" dirty="0" smtClean="0"/>
              <a:t>Inclusive b-&gt;</a:t>
            </a:r>
            <a:r>
              <a:rPr lang="en-US" altLang="ko-KR" dirty="0" err="1" smtClean="0"/>
              <a:t>s</a:t>
            </a:r>
            <a:r>
              <a:rPr lang="en-US" altLang="ko-KR" dirty="0" err="1" smtClean="0">
                <a:latin typeface="Symbol" pitchFamily="18" charset="2"/>
              </a:rPr>
              <a:t>g</a:t>
            </a:r>
            <a:r>
              <a:rPr lang="en-US" altLang="ko-KR" dirty="0" smtClean="0"/>
              <a:t> 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ko-KR" smtClean="0"/>
              <a:t>March 10,  La Thuile</a:t>
            </a:r>
            <a:endParaRPr lang="ko-KR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smtClean="0"/>
              <a:t>Bondar A.   EW Rare Decays</a:t>
            </a:r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91AB6-01E3-41D7-977B-3CD6763F5715}" type="slidenum">
              <a:rPr lang="ko-KR" altLang="en-US" smtClean="0"/>
              <a:pPr/>
              <a:t>18</a:t>
            </a:fld>
            <a:endParaRPr lang="ko-KR" altLang="en-US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 l="4545" t="14706" r="7273" b="15294"/>
          <a:stretch>
            <a:fillRect/>
          </a:stretch>
        </p:blipFill>
        <p:spPr bwMode="auto">
          <a:xfrm>
            <a:off x="0" y="928670"/>
            <a:ext cx="8869352" cy="54405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제목 1"/>
          <p:cNvSpPr>
            <a:spLocks noGrp="1"/>
          </p:cNvSpPr>
          <p:nvPr>
            <p:ph type="title"/>
          </p:nvPr>
        </p:nvSpPr>
        <p:spPr>
          <a:xfrm>
            <a:off x="1000100" y="0"/>
            <a:ext cx="7000924" cy="642918"/>
          </a:xfrm>
        </p:spPr>
        <p:txBody>
          <a:bodyPr>
            <a:normAutofit/>
          </a:bodyPr>
          <a:lstStyle/>
          <a:p>
            <a:r>
              <a:rPr lang="en-US" altLang="ko-KR" dirty="0" smtClean="0"/>
              <a:t>Inclusive b-&gt;</a:t>
            </a:r>
            <a:r>
              <a:rPr lang="en-US" altLang="ko-KR" dirty="0" err="1" smtClean="0"/>
              <a:t>s</a:t>
            </a:r>
            <a:r>
              <a:rPr lang="en-US" altLang="ko-KR" dirty="0" err="1" smtClean="0">
                <a:latin typeface="Symbol" pitchFamily="18" charset="2"/>
              </a:rPr>
              <a:t>g</a:t>
            </a:r>
            <a:r>
              <a:rPr lang="en-US" altLang="ko-KR" dirty="0" smtClean="0"/>
              <a:t> 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ko-KR" smtClean="0"/>
              <a:t>March 10,  La Thuile</a:t>
            </a:r>
            <a:endParaRPr lang="ko-KR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smtClean="0"/>
              <a:t>Bondar A.   EW Rare Decays</a:t>
            </a:r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91AB6-01E3-41D7-977B-3CD6763F5715}" type="slidenum">
              <a:rPr lang="ko-KR" altLang="en-US" smtClean="0"/>
              <a:pPr/>
              <a:t>19</a:t>
            </a:fld>
            <a:endParaRPr lang="ko-KR" altLang="en-US" dirty="0"/>
          </a:p>
        </p:txBody>
      </p:sp>
      <p:sp>
        <p:nvSpPr>
          <p:cNvPr id="7" name="제목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42918"/>
          </a:xfrm>
        </p:spPr>
        <p:txBody>
          <a:bodyPr/>
          <a:lstStyle/>
          <a:p>
            <a:r>
              <a:rPr lang="en-US" altLang="ko-KR" dirty="0" smtClean="0"/>
              <a:t>Inclusive b </a:t>
            </a:r>
            <a:r>
              <a:rPr lang="en-US" altLang="ko-KR" dirty="0" smtClean="0">
                <a:sym typeface="Wingdings" pitchFamily="2" charset="2"/>
              </a:rPr>
              <a:t> s </a:t>
            </a:r>
            <a:r>
              <a:rPr lang="en-US" altLang="ko-KR" dirty="0" smtClean="0">
                <a:sym typeface="Symbol"/>
              </a:rPr>
              <a:t></a:t>
            </a:r>
            <a:endParaRPr lang="ko-KR" altLang="en-US" dirty="0"/>
          </a:p>
        </p:txBody>
      </p:sp>
      <p:sp>
        <p:nvSpPr>
          <p:cNvPr id="8" name="내용 개체 틀 2"/>
          <p:cNvSpPr>
            <a:spLocks noGrp="1"/>
          </p:cNvSpPr>
          <p:nvPr>
            <p:ph idx="1"/>
          </p:nvPr>
        </p:nvSpPr>
        <p:spPr>
          <a:xfrm>
            <a:off x="428596" y="4666758"/>
            <a:ext cx="8286808" cy="1857388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altLang="ko-KR" dirty="0" smtClean="0">
                <a:solidFill>
                  <a:srgbClr val="FF0000"/>
                </a:solidFill>
                <a:sym typeface="Symbol"/>
              </a:rPr>
              <a:t>HFAG average B.F(B</a:t>
            </a:r>
            <a:r>
              <a:rPr lang="en-US" altLang="ko-KR" dirty="0" smtClean="0">
                <a:solidFill>
                  <a:srgbClr val="FF0000"/>
                </a:solidFill>
                <a:sym typeface="Wingdings" pitchFamily="2" charset="2"/>
              </a:rPr>
              <a:t>X</a:t>
            </a:r>
            <a:r>
              <a:rPr lang="en-US" altLang="ko-KR" baseline="-25000" dirty="0" smtClean="0">
                <a:solidFill>
                  <a:srgbClr val="FF0000"/>
                </a:solidFill>
                <a:sym typeface="Wingdings" pitchFamily="2" charset="2"/>
              </a:rPr>
              <a:t>s</a:t>
            </a:r>
            <a:r>
              <a:rPr lang="en-US" altLang="ko-KR" dirty="0" smtClean="0">
                <a:solidFill>
                  <a:srgbClr val="FF0000"/>
                </a:solidFill>
                <a:sym typeface="Symbol"/>
              </a:rPr>
              <a:t>)</a:t>
            </a:r>
            <a:r>
              <a:rPr lang="en-US" altLang="ko-KR" baseline="-25000" dirty="0" smtClean="0">
                <a:solidFill>
                  <a:srgbClr val="FF0000"/>
                </a:solidFill>
                <a:sym typeface="Symbol"/>
              </a:rPr>
              <a:t>E &gt;1.6 </a:t>
            </a:r>
            <a:r>
              <a:rPr lang="en-US" altLang="ko-KR" baseline="-25000" dirty="0" err="1" smtClean="0">
                <a:solidFill>
                  <a:srgbClr val="FF0000"/>
                </a:solidFill>
                <a:sym typeface="Symbol"/>
              </a:rPr>
              <a:t>GeV</a:t>
            </a:r>
            <a:r>
              <a:rPr lang="en-US" altLang="ko-KR" baseline="-25000" dirty="0" smtClean="0">
                <a:solidFill>
                  <a:srgbClr val="FF0000"/>
                </a:solidFill>
                <a:sym typeface="Symbol"/>
              </a:rPr>
              <a:t> </a:t>
            </a:r>
            <a:r>
              <a:rPr lang="en-US" altLang="ko-KR" dirty="0" smtClean="0">
                <a:solidFill>
                  <a:srgbClr val="FF0000"/>
                </a:solidFill>
                <a:sym typeface="Symbol"/>
              </a:rPr>
              <a:t>= (3.52  0.25)  10</a:t>
            </a:r>
            <a:r>
              <a:rPr lang="en-US" altLang="ko-KR" baseline="30000" dirty="0" smtClean="0">
                <a:solidFill>
                  <a:srgbClr val="FF0000"/>
                </a:solidFill>
                <a:sym typeface="Symbol"/>
              </a:rPr>
              <a:t>-4</a:t>
            </a:r>
          </a:p>
          <a:p>
            <a:pPr algn="ctr"/>
            <a:endParaRPr lang="en-US" altLang="ko-KR" dirty="0" smtClean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altLang="ko-KR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Agreement with SM (latest NNLO calculation)</a:t>
            </a:r>
          </a:p>
          <a:p>
            <a:r>
              <a:rPr lang="en-US" altLang="ko-KR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Strong constraints on generic 2HDM charged Higgs</a:t>
            </a:r>
            <a:endParaRPr lang="ko-KR" altLang="en-US" dirty="0" smtClean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None/>
            </a:pPr>
            <a:endParaRPr lang="en-US" altLang="ko-KR" baseline="30000" dirty="0" smtClean="0">
              <a:solidFill>
                <a:srgbClr val="FF0000"/>
              </a:solidFill>
              <a:sym typeface="Symbol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/>
          <a:srcRect l="10254" t="25406" r="22363" b="23780"/>
          <a:stretch>
            <a:fillRect/>
          </a:stretch>
        </p:blipFill>
        <p:spPr bwMode="auto">
          <a:xfrm>
            <a:off x="28543" y="831514"/>
            <a:ext cx="5257837" cy="3357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3"/>
          <a:srcRect l="58594" t="26423" r="4052" b="23780"/>
          <a:stretch>
            <a:fillRect/>
          </a:stretch>
        </p:blipFill>
        <p:spPr bwMode="auto">
          <a:xfrm>
            <a:off x="5429256" y="714356"/>
            <a:ext cx="3643338" cy="350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0"/>
          <p:cNvSpPr txBox="1"/>
          <p:nvPr/>
        </p:nvSpPr>
        <p:spPr>
          <a:xfrm>
            <a:off x="5643538" y="4214818"/>
            <a:ext cx="350046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ahoma" pitchFamily="34" charset="0"/>
                <a:cs typeface="Tahoma" pitchFamily="34" charset="0"/>
                <a:sym typeface="Symbol"/>
              </a:rPr>
              <a:t>Ulrich </a:t>
            </a:r>
            <a:r>
              <a:rPr lang="en-US" altLang="ko-KR" sz="14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Tahoma" pitchFamily="34" charset="0"/>
                <a:cs typeface="Tahoma" pitchFamily="34" charset="0"/>
                <a:sym typeface="Symbol"/>
              </a:rPr>
              <a:t>Haisch</a:t>
            </a:r>
            <a:r>
              <a:rPr lang="en-US" altLang="ko-KR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ahoma" pitchFamily="34" charset="0"/>
                <a:cs typeface="Tahoma" pitchFamily="34" charset="0"/>
                <a:sym typeface="Symbol"/>
              </a:rPr>
              <a:t>, arXiv:0805.2141v2 [</a:t>
            </a:r>
            <a:r>
              <a:rPr lang="en-US" altLang="ko-KR" sz="14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Tahoma" pitchFamily="34" charset="0"/>
                <a:cs typeface="Tahoma" pitchFamily="34" charset="0"/>
                <a:sym typeface="Symbol"/>
              </a:rPr>
              <a:t>hep</a:t>
            </a:r>
            <a:r>
              <a:rPr lang="en-US" altLang="ko-KR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ahoma" pitchFamily="34" charset="0"/>
                <a:cs typeface="Tahoma" pitchFamily="34" charset="0"/>
                <a:sym typeface="Symbol"/>
              </a:rPr>
              <a:t>-ph]</a:t>
            </a:r>
            <a:endParaRPr lang="ko-KR" altLang="en-US" sz="1400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12" name="타원 9"/>
          <p:cNvSpPr/>
          <p:nvPr/>
        </p:nvSpPr>
        <p:spPr>
          <a:xfrm>
            <a:off x="2143108" y="2500306"/>
            <a:ext cx="1000132" cy="357190"/>
          </a:xfrm>
          <a:prstGeom prst="ellipse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ko-KR" smtClean="0"/>
              <a:t>March 10,  La Thuile</a:t>
            </a:r>
            <a:endParaRPr lang="ko-KR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smtClean="0"/>
              <a:t>Bondar A.   EW Rare Decays</a:t>
            </a:r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91AB6-01E3-41D7-977B-3CD6763F5715}" type="slidenum">
              <a:rPr lang="ko-KR" altLang="en-US" smtClean="0"/>
              <a:pPr/>
              <a:t>2</a:t>
            </a:fld>
            <a:endParaRPr lang="ko-KR" altLang="en-US" dirty="0"/>
          </a:p>
        </p:txBody>
      </p:sp>
      <p:grpSp>
        <p:nvGrpSpPr>
          <p:cNvPr id="7" name="Group 6"/>
          <p:cNvGrpSpPr/>
          <p:nvPr/>
        </p:nvGrpSpPr>
        <p:grpSpPr>
          <a:xfrm>
            <a:off x="76200" y="838200"/>
            <a:ext cx="9067800" cy="5611226"/>
            <a:chOff x="-4724400" y="1246774"/>
            <a:chExt cx="9067800" cy="5611226"/>
          </a:xfrm>
        </p:grpSpPr>
        <p:pic>
          <p:nvPicPr>
            <p:cNvPr id="8" name="Picture 7" descr="lumi_world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-4724400" y="1246774"/>
              <a:ext cx="7315202" cy="5611226"/>
            </a:xfrm>
            <a:prstGeom prst="rect">
              <a:avLst/>
            </a:prstGeom>
          </p:spPr>
        </p:pic>
        <p:pic>
          <p:nvPicPr>
            <p:cNvPr id="9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 l="57452" t="63672" r="23906" b="13267"/>
            <a:stretch>
              <a:fillRect/>
            </a:stretch>
          </p:blipFill>
          <p:spPr bwMode="auto">
            <a:xfrm>
              <a:off x="2209800" y="5089965"/>
              <a:ext cx="1298812" cy="9789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 l="31897" t="14396" r="49138" b="66502"/>
            <a:stretch>
              <a:fillRect/>
            </a:stretch>
          </p:blipFill>
          <p:spPr bwMode="auto">
            <a:xfrm>
              <a:off x="2853267" y="1837310"/>
              <a:ext cx="1490133" cy="9144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" name="Content Placeholder 11" descr="babar_small_flag.jpg"/>
            <p:cNvPicPr>
              <a:picLocks noChangeAspect="1"/>
            </p:cNvPicPr>
            <p:nvPr/>
          </p:nvPicPr>
          <p:blipFill>
            <a:blip r:embed="rId4" cstate="print"/>
            <a:srcRect b="3549"/>
            <a:stretch>
              <a:fillRect/>
            </a:stretch>
          </p:blipFill>
          <p:spPr>
            <a:xfrm>
              <a:off x="3517095" y="4993944"/>
              <a:ext cx="601117" cy="1064905"/>
            </a:xfrm>
            <a:prstGeom prst="rect">
              <a:avLst/>
            </a:prstGeom>
          </p:spPr>
        </p:pic>
        <p:pic>
          <p:nvPicPr>
            <p:cNvPr id="12" name="Content Placeholder 10" descr="B-logo.gif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271598" y="2694566"/>
              <a:ext cx="788893" cy="609600"/>
            </a:xfrm>
            <a:prstGeom prst="rect">
              <a:avLst/>
            </a:prstGeom>
          </p:spPr>
        </p:pic>
      </p:grpSp>
      <p:sp>
        <p:nvSpPr>
          <p:cNvPr id="13" name="TextBox 12"/>
          <p:cNvSpPr txBox="1"/>
          <p:nvPr/>
        </p:nvSpPr>
        <p:spPr>
          <a:xfrm>
            <a:off x="6929454" y="2285992"/>
            <a:ext cx="221454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2818F4"/>
                </a:solidFill>
                <a:latin typeface="Arial Black" pitchFamily="34" charset="0"/>
              </a:rPr>
              <a:t>&gt; 1000 fb</a:t>
            </a:r>
            <a:r>
              <a:rPr lang="en-US" sz="2400" b="1" baseline="30000" dirty="0" smtClean="0">
                <a:solidFill>
                  <a:srgbClr val="2818F4"/>
                </a:solidFill>
                <a:latin typeface="Arial Black" pitchFamily="34" charset="0"/>
              </a:rPr>
              <a:t>-1</a:t>
            </a:r>
          </a:p>
          <a:p>
            <a:r>
              <a:rPr lang="en-US" sz="2400" b="1" dirty="0" smtClean="0">
                <a:solidFill>
                  <a:srgbClr val="2818F4"/>
                </a:solidFill>
                <a:latin typeface="Arial Black" pitchFamily="34" charset="0"/>
              </a:rPr>
              <a:t>(4S:710 </a:t>
            </a:r>
            <a:r>
              <a:rPr lang="en-US" sz="2400" b="1" dirty="0" smtClean="0">
                <a:solidFill>
                  <a:srgbClr val="2818F4"/>
                </a:solidFill>
                <a:latin typeface="Calibri"/>
              </a:rPr>
              <a:t>fb</a:t>
            </a:r>
            <a:r>
              <a:rPr lang="en-US" sz="2400" b="1" baseline="30000" dirty="0" smtClean="0">
                <a:solidFill>
                  <a:srgbClr val="2818F4"/>
                </a:solidFill>
                <a:latin typeface="Arial Black"/>
              </a:rPr>
              <a:t>-1</a:t>
            </a:r>
            <a:r>
              <a:rPr lang="en-US" sz="2400" b="1" dirty="0" smtClean="0">
                <a:solidFill>
                  <a:srgbClr val="2818F4"/>
                </a:solidFill>
                <a:latin typeface="Arial Black" pitchFamily="34" charset="0"/>
              </a:rPr>
              <a:t>)</a:t>
            </a:r>
          </a:p>
          <a:p>
            <a:r>
              <a:rPr lang="en-US" sz="2400" b="1" dirty="0" smtClean="0">
                <a:solidFill>
                  <a:srgbClr val="2818F4"/>
                </a:solidFill>
                <a:latin typeface="Arial Black" pitchFamily="34" charset="0"/>
              </a:rPr>
              <a:t>(5S:120 </a:t>
            </a:r>
            <a:r>
              <a:rPr lang="en-US" sz="2400" b="1" dirty="0" smtClean="0">
                <a:solidFill>
                  <a:srgbClr val="2818F4"/>
                </a:solidFill>
                <a:latin typeface="Calibri" pitchFamily="34" charset="0"/>
              </a:rPr>
              <a:t>fb</a:t>
            </a:r>
            <a:r>
              <a:rPr lang="en-US" sz="2400" b="1" baseline="30000" dirty="0" smtClean="0">
                <a:solidFill>
                  <a:srgbClr val="2818F4"/>
                </a:solidFill>
                <a:latin typeface="Calibri" pitchFamily="34" charset="0"/>
              </a:rPr>
              <a:t>-1</a:t>
            </a:r>
            <a:r>
              <a:rPr lang="en-US" sz="2400" b="1" dirty="0" smtClean="0">
                <a:solidFill>
                  <a:srgbClr val="2818F4"/>
                </a:solidFill>
                <a:latin typeface="Arial Black" pitchFamily="34" charset="0"/>
              </a:rPr>
              <a:t>)</a:t>
            </a:r>
          </a:p>
          <a:p>
            <a:r>
              <a:rPr lang="en-US" sz="2400" b="1" dirty="0" smtClean="0">
                <a:solidFill>
                  <a:srgbClr val="2818F4"/>
                </a:solidFill>
                <a:latin typeface="Arial Black" pitchFamily="34" charset="0"/>
              </a:rPr>
              <a:t>(2S: 24 </a:t>
            </a:r>
            <a:r>
              <a:rPr lang="en-US" sz="2400" b="1" dirty="0" smtClean="0">
                <a:solidFill>
                  <a:srgbClr val="2818F4"/>
                </a:solidFill>
                <a:latin typeface="Calibri" pitchFamily="34" charset="0"/>
              </a:rPr>
              <a:t>fb</a:t>
            </a:r>
            <a:r>
              <a:rPr lang="en-US" sz="2400" b="1" baseline="30000" dirty="0" smtClean="0">
                <a:solidFill>
                  <a:srgbClr val="2818F4"/>
                </a:solidFill>
                <a:latin typeface="Calibri" pitchFamily="34" charset="0"/>
              </a:rPr>
              <a:t>-1</a:t>
            </a:r>
            <a:r>
              <a:rPr lang="en-US" sz="2400" b="1" dirty="0" smtClean="0">
                <a:solidFill>
                  <a:srgbClr val="2818F4"/>
                </a:solidFill>
                <a:latin typeface="Arial Black" pitchFamily="34" charset="0"/>
              </a:rPr>
              <a:t> )</a:t>
            </a:r>
            <a:endParaRPr lang="en-US" sz="2400" b="1" dirty="0">
              <a:solidFill>
                <a:srgbClr val="2818F4"/>
              </a:solidFill>
              <a:latin typeface="Arial Black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858000" y="3817203"/>
            <a:ext cx="2362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  <a:latin typeface="Arial Black" pitchFamily="34" charset="0"/>
              </a:rPr>
              <a:t>~553 fb</a:t>
            </a:r>
            <a:r>
              <a:rPr lang="en-US" sz="2400" b="1" baseline="30000" dirty="0" smtClean="0">
                <a:solidFill>
                  <a:srgbClr val="FF0000"/>
                </a:solidFill>
                <a:latin typeface="Arial Black" pitchFamily="34" charset="0"/>
              </a:rPr>
              <a:t>-1</a:t>
            </a:r>
          </a:p>
          <a:p>
            <a:r>
              <a:rPr lang="en-US" sz="2400" b="1" dirty="0" smtClean="0">
                <a:solidFill>
                  <a:srgbClr val="FF0000"/>
                </a:solidFill>
                <a:latin typeface="Arial Black" pitchFamily="34" charset="0"/>
              </a:rPr>
              <a:t>(4S: 433 </a:t>
            </a:r>
            <a:r>
              <a:rPr lang="en-US" sz="2400" b="1" dirty="0" smtClean="0">
                <a:solidFill>
                  <a:srgbClr val="FF0000"/>
                </a:solidFill>
                <a:latin typeface="Calibri"/>
              </a:rPr>
              <a:t>fb</a:t>
            </a:r>
            <a:r>
              <a:rPr lang="en-US" sz="2400" b="1" baseline="30000" dirty="0" smtClean="0">
                <a:solidFill>
                  <a:srgbClr val="FF0000"/>
                </a:solidFill>
                <a:latin typeface="Arial Black"/>
              </a:rPr>
              <a:t>-1</a:t>
            </a:r>
            <a:r>
              <a:rPr lang="en-US" sz="2400" b="1" dirty="0" smtClean="0">
                <a:solidFill>
                  <a:srgbClr val="FF0000"/>
                </a:solidFill>
                <a:latin typeface="Arial Black" pitchFamily="34" charset="0"/>
              </a:rPr>
              <a:t>)</a:t>
            </a:r>
            <a:endParaRPr lang="en-US" sz="2400" b="1" baseline="30000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638800" y="1000108"/>
            <a:ext cx="1505200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2818F4"/>
                </a:solidFill>
                <a:latin typeface="Arial" pitchFamily="34" charset="0"/>
                <a:cs typeface="Arial" pitchFamily="34" charset="0"/>
              </a:rPr>
              <a:t>~770M BB</a:t>
            </a:r>
            <a:endParaRPr lang="en-US" sz="2000" b="1" baseline="30000" dirty="0">
              <a:solidFill>
                <a:srgbClr val="2818F4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제목 1"/>
          <p:cNvSpPr>
            <a:spLocks noGrp="1"/>
          </p:cNvSpPr>
          <p:nvPr>
            <p:ph type="title"/>
          </p:nvPr>
        </p:nvSpPr>
        <p:spPr>
          <a:xfrm>
            <a:off x="1357290" y="0"/>
            <a:ext cx="5972188" cy="642918"/>
          </a:xfrm>
        </p:spPr>
        <p:txBody>
          <a:bodyPr>
            <a:normAutofit/>
          </a:bodyPr>
          <a:lstStyle/>
          <a:p>
            <a:r>
              <a:rPr lang="en-US" altLang="ko-KR" dirty="0" smtClean="0"/>
              <a:t>Luminosity at B factories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ko-KR" smtClean="0"/>
              <a:t>March 10,  La Thuile</a:t>
            </a:r>
            <a:endParaRPr lang="ko-KR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smtClean="0"/>
              <a:t>Bondar A.   EW Rare Decays</a:t>
            </a:r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91AB6-01E3-41D7-977B-3CD6763F5715}" type="slidenum">
              <a:rPr lang="ko-KR" altLang="en-US" smtClean="0"/>
              <a:pPr/>
              <a:t>20</a:t>
            </a:fld>
            <a:endParaRPr lang="ko-KR" altLang="en-US" dirty="0"/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1000100" y="0"/>
            <a:ext cx="7000924" cy="64291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ahoma" pitchFamily="34" charset="0"/>
                <a:ea typeface="+mj-ea"/>
                <a:cs typeface="Tahoma" pitchFamily="34" charset="0"/>
              </a:rPr>
              <a:t> Conclusion</a:t>
            </a:r>
            <a:endParaRPr kumimoji="0" lang="ko-KR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Tahoma" pitchFamily="34" charset="0"/>
              <a:ea typeface="+mj-ea"/>
              <a:cs typeface="Tahoma" pitchFamily="34" charset="0"/>
            </a:endParaRPr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0" y="785794"/>
            <a:ext cx="8763000" cy="5334000"/>
          </a:xfrm>
        </p:spPr>
        <p:txBody>
          <a:bodyPr>
            <a:normAutofit/>
          </a:bodyPr>
          <a:lstStyle/>
          <a:p>
            <a:r>
              <a:rPr lang="en-US" sz="2800" dirty="0" smtClean="0"/>
              <a:t>Rare EW B decays provide a valuable tool to test          Standard Model predictions.</a:t>
            </a:r>
          </a:p>
          <a:p>
            <a:r>
              <a:rPr lang="en-US" sz="2800" dirty="0" smtClean="0"/>
              <a:t>Both Belle and </a:t>
            </a:r>
            <a:r>
              <a:rPr lang="en-US" sz="2800" dirty="0" err="1" smtClean="0"/>
              <a:t>BaBar</a:t>
            </a:r>
            <a:r>
              <a:rPr lang="en-US" sz="2800" dirty="0" smtClean="0"/>
              <a:t> have accumulated a large set of data with which these decays were studied…</a:t>
            </a:r>
          </a:p>
          <a:p>
            <a:pPr lvl="1"/>
            <a:r>
              <a:rPr lang="en-US" sz="2800" dirty="0" smtClean="0"/>
              <a:t>We can look forward to many results using           the entirety of the Belle and </a:t>
            </a:r>
            <a:r>
              <a:rPr lang="en-US" sz="2800" dirty="0" err="1" smtClean="0"/>
              <a:t>BaBar</a:t>
            </a:r>
            <a:r>
              <a:rPr lang="en-US" sz="2800" dirty="0" smtClean="0"/>
              <a:t> data sets…</a:t>
            </a:r>
          </a:p>
          <a:p>
            <a:pPr lvl="1"/>
            <a:r>
              <a:rPr lang="en-US" sz="2800" dirty="0" smtClean="0"/>
              <a:t>…but many modes require significantly improved statistics:</a:t>
            </a:r>
          </a:p>
          <a:p>
            <a:pPr lvl="2"/>
            <a:r>
              <a:rPr lang="en-US" sz="2800" dirty="0" err="1" smtClean="0"/>
              <a:t>LHCb</a:t>
            </a:r>
            <a:endParaRPr lang="en-US" sz="2800" dirty="0" smtClean="0"/>
          </a:p>
          <a:p>
            <a:pPr lvl="2"/>
            <a:r>
              <a:rPr lang="en-US" sz="2800" dirty="0" smtClean="0"/>
              <a:t>Super B factories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1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98613" y="330200"/>
            <a:ext cx="6115050" cy="59563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13315" name="Rectangle 30"/>
          <p:cNvSpPr>
            <a:spLocks noGrp="1" noChangeArrowheads="1"/>
          </p:cNvSpPr>
          <p:nvPr>
            <p:ph type="title"/>
          </p:nvPr>
        </p:nvSpPr>
        <p:spPr>
          <a:xfrm>
            <a:off x="4538663" y="0"/>
            <a:ext cx="4605337" cy="463550"/>
          </a:xfrm>
          <a:solidFill>
            <a:srgbClr val="669900"/>
          </a:solidFill>
        </p:spPr>
        <p:txBody>
          <a:bodyPr/>
          <a:lstStyle/>
          <a:p>
            <a:pPr eaLnBrk="1" hangingPunct="1"/>
            <a:r>
              <a:rPr lang="sl-SI" sz="2400" smtClean="0"/>
              <a:t>SuperKEKB</a:t>
            </a:r>
            <a:endParaRPr lang="en-US" sz="2400" smtClean="0"/>
          </a:p>
        </p:txBody>
      </p:sp>
      <p:sp>
        <p:nvSpPr>
          <p:cNvPr id="19" name="Rectangle 4"/>
          <p:cNvSpPr>
            <a:spLocks/>
          </p:cNvSpPr>
          <p:nvPr/>
        </p:nvSpPr>
        <p:spPr bwMode="auto">
          <a:xfrm>
            <a:off x="4159250" y="896938"/>
            <a:ext cx="677863" cy="215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0" tIns="0" rIns="40636" bIns="0">
            <a:spAutoFit/>
          </a:bodyPr>
          <a:lstStyle/>
          <a:p>
            <a:pPr marL="38100" defTabSz="457200">
              <a:defRPr/>
            </a:pPr>
            <a:r>
              <a:rPr kumimoji="1" lang="en-US" altLang="ja-JP" sz="1400" dirty="0">
                <a:solidFill>
                  <a:srgbClr val="0000FF"/>
                </a:solidFill>
                <a:latin typeface="+mn-lt"/>
                <a:ea typeface="ＭＳ Ｐゴシック" pitchFamily="34" charset="-128"/>
                <a:cs typeface="+mn-cs"/>
                <a:sym typeface="Futura" pitchFamily="-105" charset="0"/>
              </a:rPr>
              <a:t>e</a:t>
            </a:r>
            <a:r>
              <a:rPr kumimoji="1" lang="en-US" altLang="ja-JP" sz="1400" baseline="30000" dirty="0">
                <a:solidFill>
                  <a:srgbClr val="0000FF"/>
                </a:solidFill>
                <a:latin typeface="+mn-lt"/>
                <a:ea typeface="ＭＳ Ｐゴシック" pitchFamily="34" charset="-128"/>
                <a:cs typeface="+mn-cs"/>
                <a:sym typeface="Futura" pitchFamily="-105" charset="0"/>
              </a:rPr>
              <a:t>-</a:t>
            </a:r>
            <a:r>
              <a:rPr kumimoji="1" lang="en-US" altLang="ja-JP" sz="1400" dirty="0">
                <a:solidFill>
                  <a:srgbClr val="0000FF"/>
                </a:solidFill>
                <a:latin typeface="+mn-lt"/>
                <a:ea typeface="ＭＳ Ｐゴシック" pitchFamily="34" charset="-128"/>
                <a:cs typeface="+mn-cs"/>
                <a:sym typeface="Futura" pitchFamily="-105" charset="0"/>
              </a:rPr>
              <a:t> 2.</a:t>
            </a:r>
            <a:r>
              <a:rPr kumimoji="1" lang="sl-SI" altLang="ja-JP" sz="1400" dirty="0">
                <a:solidFill>
                  <a:srgbClr val="0000FF"/>
                </a:solidFill>
                <a:latin typeface="+mn-lt"/>
                <a:ea typeface="ＭＳ Ｐゴシック" pitchFamily="34" charset="-128"/>
                <a:cs typeface="+mn-cs"/>
                <a:sym typeface="Futura" pitchFamily="-105" charset="0"/>
              </a:rPr>
              <a:t>6</a:t>
            </a:r>
            <a:r>
              <a:rPr kumimoji="1" lang="en-US" altLang="ja-JP" sz="1400" dirty="0">
                <a:solidFill>
                  <a:srgbClr val="0000FF"/>
                </a:solidFill>
                <a:latin typeface="+mn-lt"/>
                <a:ea typeface="ＭＳ Ｐゴシック" pitchFamily="34" charset="-128"/>
                <a:cs typeface="+mn-cs"/>
                <a:sym typeface="Futura" pitchFamily="-105" charset="0"/>
              </a:rPr>
              <a:t> A</a:t>
            </a:r>
          </a:p>
        </p:txBody>
      </p:sp>
      <p:sp>
        <p:nvSpPr>
          <p:cNvPr id="20" name="Rectangle 5"/>
          <p:cNvSpPr>
            <a:spLocks/>
          </p:cNvSpPr>
          <p:nvPr/>
        </p:nvSpPr>
        <p:spPr bwMode="auto">
          <a:xfrm>
            <a:off x="5999163" y="1739900"/>
            <a:ext cx="708025" cy="215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0" tIns="0" rIns="40636" bIns="0">
            <a:spAutoFit/>
          </a:bodyPr>
          <a:lstStyle/>
          <a:p>
            <a:pPr marL="38100" defTabSz="457200">
              <a:defRPr/>
            </a:pPr>
            <a:r>
              <a:rPr kumimoji="1" lang="en-US" altLang="ja-JP" sz="1400" dirty="0">
                <a:solidFill>
                  <a:srgbClr val="FF0000"/>
                </a:solidFill>
                <a:latin typeface="+mn-lt"/>
                <a:ea typeface="ＭＳ Ｐゴシック" pitchFamily="34" charset="-128"/>
                <a:cs typeface="+mn-cs"/>
                <a:sym typeface="Futura" pitchFamily="-105" charset="0"/>
              </a:rPr>
              <a:t>e</a:t>
            </a:r>
            <a:r>
              <a:rPr kumimoji="1" lang="en-US" altLang="ja-JP" sz="1400" baseline="30000" dirty="0">
                <a:solidFill>
                  <a:srgbClr val="FF0000"/>
                </a:solidFill>
                <a:latin typeface="+mn-lt"/>
                <a:ea typeface="ＭＳ Ｐゴシック" pitchFamily="34" charset="-128"/>
                <a:cs typeface="+mn-cs"/>
                <a:sym typeface="Futura" pitchFamily="-105" charset="0"/>
              </a:rPr>
              <a:t>+</a:t>
            </a:r>
            <a:r>
              <a:rPr kumimoji="1" lang="en-US" altLang="ja-JP" sz="1400" dirty="0">
                <a:solidFill>
                  <a:srgbClr val="FF0000"/>
                </a:solidFill>
                <a:latin typeface="+mn-lt"/>
                <a:ea typeface="ＭＳ Ｐゴシック" pitchFamily="34" charset="-128"/>
                <a:cs typeface="+mn-cs"/>
                <a:sym typeface="Futura" pitchFamily="-105" charset="0"/>
              </a:rPr>
              <a:t> 3.</a:t>
            </a:r>
            <a:r>
              <a:rPr kumimoji="1" lang="sl-SI" altLang="ja-JP" sz="1400" dirty="0">
                <a:solidFill>
                  <a:srgbClr val="FF0000"/>
                </a:solidFill>
                <a:latin typeface="+mn-lt"/>
                <a:ea typeface="ＭＳ Ｐゴシック" pitchFamily="34" charset="-128"/>
                <a:cs typeface="+mn-cs"/>
                <a:sym typeface="Futura" pitchFamily="-105" charset="0"/>
              </a:rPr>
              <a:t>6</a:t>
            </a:r>
            <a:r>
              <a:rPr kumimoji="1" lang="en-US" altLang="ja-JP" sz="1400" dirty="0">
                <a:solidFill>
                  <a:srgbClr val="FF0000"/>
                </a:solidFill>
                <a:latin typeface="+mn-lt"/>
                <a:ea typeface="ＭＳ Ｐゴシック" pitchFamily="34" charset="-128"/>
                <a:cs typeface="+mn-cs"/>
                <a:sym typeface="Futura" pitchFamily="-105" charset="0"/>
              </a:rPr>
              <a:t> A</a:t>
            </a:r>
          </a:p>
        </p:txBody>
      </p:sp>
      <p:sp>
        <p:nvSpPr>
          <p:cNvPr id="13318" name="Oval 13"/>
          <p:cNvSpPr>
            <a:spLocks/>
          </p:cNvSpPr>
          <p:nvPr/>
        </p:nvSpPr>
        <p:spPr bwMode="auto">
          <a:xfrm>
            <a:off x="3276600" y="1143000"/>
            <a:ext cx="1143000" cy="384175"/>
          </a:xfrm>
          <a:prstGeom prst="ellipse">
            <a:avLst/>
          </a:pr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lIns="0" tIns="0" rIns="0" bIns="0"/>
          <a:lstStyle/>
          <a:p>
            <a:pPr defTabSz="457200"/>
            <a:endParaRPr kumimoji="1" lang="ja-JP" altLang="en-US">
              <a:solidFill>
                <a:schemeClr val="tx1"/>
              </a:solidFill>
              <a:ea typeface="ＭＳ Ｐゴシック" pitchFamily="34" charset="-128"/>
            </a:endParaRPr>
          </a:p>
        </p:txBody>
      </p:sp>
      <p:sp>
        <p:nvSpPr>
          <p:cNvPr id="13319" name="Oval 14"/>
          <p:cNvSpPr>
            <a:spLocks/>
          </p:cNvSpPr>
          <p:nvPr/>
        </p:nvSpPr>
        <p:spPr bwMode="auto">
          <a:xfrm>
            <a:off x="2741613" y="3884613"/>
            <a:ext cx="1749425" cy="606425"/>
          </a:xfrm>
          <a:prstGeom prst="ellipse">
            <a:avLst/>
          </a:pr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lIns="0" tIns="0" rIns="0" bIns="0"/>
          <a:lstStyle/>
          <a:p>
            <a:pPr defTabSz="457200"/>
            <a:endParaRPr kumimoji="1" lang="ja-JP" altLang="en-US">
              <a:solidFill>
                <a:schemeClr val="tx1"/>
              </a:solidFill>
              <a:ea typeface="ＭＳ Ｐゴシック" pitchFamily="34" charset="-128"/>
            </a:endParaRPr>
          </a:p>
        </p:txBody>
      </p:sp>
      <p:sp>
        <p:nvSpPr>
          <p:cNvPr id="13320" name="Oval 15"/>
          <p:cNvSpPr>
            <a:spLocks/>
          </p:cNvSpPr>
          <p:nvPr/>
        </p:nvSpPr>
        <p:spPr bwMode="auto">
          <a:xfrm>
            <a:off x="3660775" y="4187825"/>
            <a:ext cx="1143000" cy="384175"/>
          </a:xfrm>
          <a:prstGeom prst="ellipse">
            <a:avLst/>
          </a:pr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lIns="0" tIns="0" rIns="0" bIns="0"/>
          <a:lstStyle/>
          <a:p>
            <a:pPr defTabSz="457200"/>
            <a:endParaRPr kumimoji="1" lang="ja-JP" altLang="en-US">
              <a:solidFill>
                <a:schemeClr val="tx1"/>
              </a:solidFill>
              <a:ea typeface="ＭＳ Ｐゴシック" pitchFamily="34" charset="-128"/>
            </a:endParaRPr>
          </a:p>
        </p:txBody>
      </p:sp>
      <p:sp>
        <p:nvSpPr>
          <p:cNvPr id="13321" name="Oval 16"/>
          <p:cNvSpPr>
            <a:spLocks/>
          </p:cNvSpPr>
          <p:nvPr/>
        </p:nvSpPr>
        <p:spPr bwMode="auto">
          <a:xfrm>
            <a:off x="4340225" y="2133600"/>
            <a:ext cx="1222375" cy="536575"/>
          </a:xfrm>
          <a:prstGeom prst="ellipse">
            <a:avLst/>
          </a:pr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lIns="0" tIns="0" rIns="0" bIns="0"/>
          <a:lstStyle/>
          <a:p>
            <a:pPr defTabSz="457200"/>
            <a:endParaRPr kumimoji="1" lang="ja-JP" altLang="en-US">
              <a:solidFill>
                <a:schemeClr val="tx1"/>
              </a:solidFill>
              <a:ea typeface="ＭＳ Ｐゴシック" pitchFamily="34" charset="-128"/>
            </a:endParaRPr>
          </a:p>
        </p:txBody>
      </p:sp>
      <p:sp>
        <p:nvSpPr>
          <p:cNvPr id="13322" name="Oval 17"/>
          <p:cNvSpPr>
            <a:spLocks/>
          </p:cNvSpPr>
          <p:nvPr/>
        </p:nvSpPr>
        <p:spPr bwMode="auto">
          <a:xfrm>
            <a:off x="4419600" y="2670175"/>
            <a:ext cx="1223963" cy="534988"/>
          </a:xfrm>
          <a:prstGeom prst="ellipse">
            <a:avLst/>
          </a:pr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lIns="0" tIns="0" rIns="0" bIns="0"/>
          <a:lstStyle/>
          <a:p>
            <a:pPr defTabSz="457200"/>
            <a:endParaRPr kumimoji="1" lang="ja-JP" altLang="en-US">
              <a:solidFill>
                <a:schemeClr val="tx1"/>
              </a:solidFill>
              <a:ea typeface="ＭＳ Ｐゴシック" pitchFamily="34" charset="-128"/>
            </a:endParaRPr>
          </a:p>
        </p:txBody>
      </p:sp>
      <p:sp>
        <p:nvSpPr>
          <p:cNvPr id="28" name="Line 20"/>
          <p:cNvSpPr>
            <a:spLocks noChangeShapeType="1"/>
          </p:cNvSpPr>
          <p:nvPr/>
        </p:nvSpPr>
        <p:spPr bwMode="auto">
          <a:xfrm flipH="1">
            <a:off x="6554788" y="2820988"/>
            <a:ext cx="384175" cy="304800"/>
          </a:xfrm>
          <a:prstGeom prst="line">
            <a:avLst/>
          </a:prstGeom>
          <a:noFill/>
          <a:ln w="38100" cap="flat">
            <a:solidFill>
              <a:srgbClr val="0000FF"/>
            </a:solidFill>
            <a:prstDash val="solid"/>
            <a:round/>
            <a:headEnd type="none" w="med" len="med"/>
            <a:tailEnd type="arrow" w="med" len="med"/>
          </a:ln>
          <a:effectLst>
            <a:outerShdw dist="25399" dir="5400000" algn="ctr" rotWithShape="0">
              <a:schemeClr val="bg2">
                <a:alpha val="37997"/>
              </a:schemeClr>
            </a:outerShdw>
          </a:effectLst>
        </p:spPr>
        <p:txBody>
          <a:bodyPr lIns="0" tIns="0" rIns="0" bIns="0"/>
          <a:lstStyle/>
          <a:p>
            <a:pPr defTabSz="457200">
              <a:defRPr/>
            </a:pPr>
            <a:endParaRPr kumimoji="1" lang="ja-JP" altLang="en-US">
              <a:solidFill>
                <a:schemeClr val="tx1"/>
              </a:solidFill>
              <a:latin typeface="Arial" charset="0"/>
              <a:ea typeface="ＭＳ Ｐゴシック" charset="-128"/>
              <a:cs typeface="+mn-cs"/>
            </a:endParaRPr>
          </a:p>
        </p:txBody>
      </p:sp>
      <p:sp>
        <p:nvSpPr>
          <p:cNvPr id="29" name="Line 21"/>
          <p:cNvSpPr>
            <a:spLocks noChangeShapeType="1"/>
          </p:cNvSpPr>
          <p:nvPr/>
        </p:nvSpPr>
        <p:spPr bwMode="auto">
          <a:xfrm>
            <a:off x="4875213" y="990600"/>
            <a:ext cx="455612" cy="80963"/>
          </a:xfrm>
          <a:prstGeom prst="line">
            <a:avLst/>
          </a:prstGeom>
          <a:noFill/>
          <a:ln w="38100" cap="flat">
            <a:solidFill>
              <a:srgbClr val="0000FF"/>
            </a:solidFill>
            <a:prstDash val="solid"/>
            <a:round/>
            <a:headEnd type="none" w="med" len="med"/>
            <a:tailEnd type="arrow" w="med" len="med"/>
          </a:ln>
          <a:effectLst>
            <a:outerShdw dist="25399" dir="5400000" algn="ctr" rotWithShape="0">
              <a:schemeClr val="bg2">
                <a:alpha val="37997"/>
              </a:schemeClr>
            </a:outerShdw>
          </a:effectLst>
        </p:spPr>
        <p:txBody>
          <a:bodyPr lIns="0" tIns="0" rIns="0" bIns="0"/>
          <a:lstStyle/>
          <a:p>
            <a:pPr defTabSz="457200">
              <a:defRPr/>
            </a:pPr>
            <a:endParaRPr kumimoji="1" lang="ja-JP" altLang="en-US">
              <a:solidFill>
                <a:schemeClr val="tx1"/>
              </a:solidFill>
              <a:latin typeface="Arial" charset="0"/>
              <a:ea typeface="ＭＳ Ｐゴシック" charset="-128"/>
              <a:cs typeface="+mn-cs"/>
            </a:endParaRPr>
          </a:p>
        </p:txBody>
      </p:sp>
      <p:sp>
        <p:nvSpPr>
          <p:cNvPr id="43" name="Line 22"/>
          <p:cNvSpPr>
            <a:spLocks noChangeShapeType="1"/>
          </p:cNvSpPr>
          <p:nvPr/>
        </p:nvSpPr>
        <p:spPr bwMode="auto">
          <a:xfrm rot="10800000">
            <a:off x="6249988" y="1446213"/>
            <a:ext cx="384175" cy="304800"/>
          </a:xfrm>
          <a:prstGeom prst="line">
            <a:avLst/>
          </a:prstGeom>
          <a:noFill/>
          <a:ln w="38100" cap="flat">
            <a:solidFill>
              <a:srgbClr val="FF0000"/>
            </a:solidFill>
            <a:prstDash val="solid"/>
            <a:round/>
            <a:headEnd type="none" w="med" len="med"/>
            <a:tailEnd type="arrow" w="med" len="med"/>
          </a:ln>
          <a:effectLst>
            <a:outerShdw dist="25399" dir="5400000" algn="ctr" rotWithShape="0">
              <a:schemeClr val="bg2">
                <a:alpha val="37997"/>
              </a:schemeClr>
            </a:outerShdw>
          </a:effectLst>
        </p:spPr>
        <p:txBody>
          <a:bodyPr lIns="0" tIns="0" rIns="0" bIns="0"/>
          <a:lstStyle/>
          <a:p>
            <a:pPr defTabSz="457200">
              <a:defRPr/>
            </a:pPr>
            <a:endParaRPr kumimoji="1" lang="ja-JP" altLang="en-US">
              <a:solidFill>
                <a:schemeClr val="tx1"/>
              </a:solidFill>
              <a:latin typeface="Arial" charset="0"/>
              <a:ea typeface="ＭＳ Ｐゴシック" charset="-128"/>
              <a:cs typeface="+mn-cs"/>
            </a:endParaRPr>
          </a:p>
        </p:txBody>
      </p:sp>
      <p:sp>
        <p:nvSpPr>
          <p:cNvPr id="44" name="Line 23"/>
          <p:cNvSpPr>
            <a:spLocks noChangeShapeType="1"/>
          </p:cNvSpPr>
          <p:nvPr/>
        </p:nvSpPr>
        <p:spPr bwMode="auto">
          <a:xfrm flipH="1">
            <a:off x="2366963" y="1143000"/>
            <a:ext cx="384175" cy="231775"/>
          </a:xfrm>
          <a:prstGeom prst="line">
            <a:avLst/>
          </a:prstGeom>
          <a:noFill/>
          <a:ln w="38100" cap="flat">
            <a:solidFill>
              <a:srgbClr val="FF0000"/>
            </a:solidFill>
            <a:prstDash val="solid"/>
            <a:round/>
            <a:headEnd type="none" w="med" len="med"/>
            <a:tailEnd type="arrow" w="med" len="med"/>
          </a:ln>
          <a:effectLst>
            <a:outerShdw dist="25399" dir="5400000" algn="ctr" rotWithShape="0">
              <a:srgbClr val="000000">
                <a:alpha val="37997"/>
              </a:srgbClr>
            </a:outerShdw>
          </a:effectLst>
        </p:spPr>
        <p:txBody>
          <a:bodyPr lIns="0" tIns="0" rIns="0" bIns="0"/>
          <a:lstStyle/>
          <a:p>
            <a:pPr defTabSz="457200">
              <a:defRPr/>
            </a:pPr>
            <a:endParaRPr kumimoji="1" lang="ja-JP" altLang="en-US">
              <a:solidFill>
                <a:schemeClr val="tx1"/>
              </a:solidFill>
              <a:latin typeface="Arial" charset="0"/>
              <a:ea typeface="ＭＳ Ｐゴシック" charset="-128"/>
              <a:cs typeface="+mn-cs"/>
            </a:endParaRPr>
          </a:p>
        </p:txBody>
      </p:sp>
      <p:sp>
        <p:nvSpPr>
          <p:cNvPr id="45" name="Line 25"/>
          <p:cNvSpPr>
            <a:spLocks noChangeShapeType="1"/>
          </p:cNvSpPr>
          <p:nvPr/>
        </p:nvSpPr>
        <p:spPr bwMode="auto">
          <a:xfrm rot="10800000">
            <a:off x="5180013" y="608013"/>
            <a:ext cx="382587" cy="150812"/>
          </a:xfrm>
          <a:prstGeom prst="line">
            <a:avLst/>
          </a:prstGeom>
          <a:noFill/>
          <a:ln w="38100" cap="flat">
            <a:solidFill>
              <a:srgbClr val="FF0000"/>
            </a:solidFill>
            <a:prstDash val="solid"/>
            <a:round/>
            <a:headEnd type="none" w="med" len="med"/>
            <a:tailEnd type="arrow" w="med" len="med"/>
          </a:ln>
          <a:effectLst>
            <a:outerShdw dist="25399" dir="5400000" algn="ctr" rotWithShape="0">
              <a:schemeClr val="bg2">
                <a:alpha val="37997"/>
              </a:schemeClr>
            </a:outerShdw>
          </a:effectLst>
        </p:spPr>
        <p:txBody>
          <a:bodyPr lIns="0" tIns="0" rIns="0" bIns="0"/>
          <a:lstStyle/>
          <a:p>
            <a:pPr defTabSz="457200">
              <a:defRPr/>
            </a:pPr>
            <a:endParaRPr kumimoji="1" lang="ja-JP" altLang="en-US">
              <a:solidFill>
                <a:schemeClr val="tx1"/>
              </a:solidFill>
              <a:latin typeface="Arial" charset="0"/>
              <a:ea typeface="ＭＳ Ｐゴシック" charset="-128"/>
              <a:cs typeface="+mn-cs"/>
            </a:endParaRPr>
          </a:p>
        </p:txBody>
      </p:sp>
      <p:sp>
        <p:nvSpPr>
          <p:cNvPr id="46" name="Line 26"/>
          <p:cNvSpPr>
            <a:spLocks noChangeShapeType="1"/>
          </p:cNvSpPr>
          <p:nvPr/>
        </p:nvSpPr>
        <p:spPr bwMode="auto">
          <a:xfrm>
            <a:off x="6554788" y="1223963"/>
            <a:ext cx="384175" cy="150812"/>
          </a:xfrm>
          <a:prstGeom prst="line">
            <a:avLst/>
          </a:prstGeom>
          <a:noFill/>
          <a:ln w="38100" cap="flat">
            <a:solidFill>
              <a:srgbClr val="0000FF"/>
            </a:solidFill>
            <a:prstDash val="solid"/>
            <a:round/>
            <a:headEnd type="none" w="med" len="med"/>
            <a:tailEnd type="arrow" w="med" len="med"/>
          </a:ln>
          <a:effectLst>
            <a:outerShdw dist="25399" dir="5400000" algn="ctr" rotWithShape="0">
              <a:schemeClr val="bg2">
                <a:alpha val="37997"/>
              </a:schemeClr>
            </a:outerShdw>
          </a:effectLst>
        </p:spPr>
        <p:txBody>
          <a:bodyPr lIns="0" tIns="0" rIns="0" bIns="0"/>
          <a:lstStyle/>
          <a:p>
            <a:pPr defTabSz="457200">
              <a:defRPr/>
            </a:pPr>
            <a:endParaRPr kumimoji="1" lang="ja-JP" altLang="en-US">
              <a:solidFill>
                <a:schemeClr val="tx1"/>
              </a:solidFill>
              <a:latin typeface="Arial" charset="0"/>
              <a:ea typeface="ＭＳ Ｐゴシック" charset="-128"/>
              <a:cs typeface="+mn-cs"/>
            </a:endParaRPr>
          </a:p>
        </p:txBody>
      </p:sp>
      <p:pic>
        <p:nvPicPr>
          <p:cNvPr id="13329" name="Picture 28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8588" y="2946400"/>
            <a:ext cx="2138362" cy="126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30" name="Picture 37"/>
          <p:cNvPicPr>
            <a:picLocks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2725" y="563563"/>
            <a:ext cx="1604963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31" name="Picture 38"/>
          <p:cNvPicPr>
            <a:picLocks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302500" y="1976438"/>
            <a:ext cx="1295400" cy="101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0" name="Line 39"/>
          <p:cNvSpPr>
            <a:spLocks noChangeShapeType="1"/>
          </p:cNvSpPr>
          <p:nvPr/>
        </p:nvSpPr>
        <p:spPr bwMode="auto">
          <a:xfrm>
            <a:off x="639763" y="2560638"/>
            <a:ext cx="46037" cy="576262"/>
          </a:xfrm>
          <a:prstGeom prst="line">
            <a:avLst/>
          </a:prstGeom>
          <a:noFill/>
          <a:ln w="25400" cap="flat">
            <a:solidFill>
              <a:schemeClr val="tx1"/>
            </a:solidFill>
            <a:prstDash val="solid"/>
            <a:round/>
            <a:headEnd type="arrow" w="med" len="med"/>
            <a:tailEnd type="arrow" w="med" len="med"/>
          </a:ln>
          <a:effectLst>
            <a:outerShdw dist="25399" dir="5400000" algn="ctr" rotWithShape="0">
              <a:schemeClr val="bg2">
                <a:alpha val="37997"/>
              </a:schemeClr>
            </a:outerShdw>
          </a:effectLst>
        </p:spPr>
        <p:txBody>
          <a:bodyPr lIns="0" tIns="0" rIns="0" bIns="0"/>
          <a:lstStyle/>
          <a:p>
            <a:pPr defTabSz="457200">
              <a:defRPr/>
            </a:pPr>
            <a:endParaRPr kumimoji="1" lang="ja-JP" altLang="en-US">
              <a:solidFill>
                <a:schemeClr val="tx1"/>
              </a:solidFill>
              <a:latin typeface="Arial" charset="0"/>
              <a:ea typeface="ＭＳ Ｐゴシック" charset="-128"/>
              <a:cs typeface="+mn-cs"/>
            </a:endParaRPr>
          </a:p>
        </p:txBody>
      </p:sp>
      <p:pic>
        <p:nvPicPr>
          <p:cNvPr id="13333" name="Picture 41"/>
          <p:cNvPicPr>
            <a:picLocks noChangeAspect="1" noChangeArrowheads="1"/>
          </p:cNvPicPr>
          <p:nvPr/>
        </p:nvPicPr>
        <p:blipFill>
          <a:blip r:embed="rId7">
            <a:lum contrast="-14000"/>
          </a:blip>
          <a:srcRect/>
          <a:stretch>
            <a:fillRect/>
          </a:stretch>
        </p:blipFill>
        <p:spPr bwMode="auto">
          <a:xfrm>
            <a:off x="7491413" y="5381625"/>
            <a:ext cx="1455737" cy="109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3" name="テキスト ボックス 47"/>
          <p:cNvSpPr txBox="1">
            <a:spLocks noChangeArrowheads="1"/>
          </p:cNvSpPr>
          <p:nvPr/>
        </p:nvSpPr>
        <p:spPr bwMode="auto">
          <a:xfrm>
            <a:off x="7148513" y="601663"/>
            <a:ext cx="890587" cy="36988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457200">
              <a:defRPr/>
            </a:pPr>
            <a:r>
              <a:rPr kumimoji="1" lang="en-US" altLang="ja-JP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ＭＳ Ｐゴシック" pitchFamily="34" charset="-128"/>
                <a:cs typeface="+mn-cs"/>
              </a:rPr>
              <a:t>Belle II</a:t>
            </a:r>
            <a:endParaRPr kumimoji="1" lang="ja-JP" altLang="en-US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ＭＳ Ｐゴシック" pitchFamily="34" charset="-128"/>
              <a:cs typeface="+mn-cs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2338388" y="3448050"/>
            <a:ext cx="1546225" cy="554038"/>
          </a:xfrm>
          <a:prstGeom prst="rect">
            <a:avLst/>
          </a:prstGeom>
          <a:solidFill>
            <a:srgbClr val="003300">
              <a:alpha val="80000"/>
            </a:srgbClr>
          </a:solidFill>
        </p:spPr>
        <p:txBody>
          <a:bodyPr wrap="none">
            <a:spAutoFit/>
          </a:bodyPr>
          <a:lstStyle/>
          <a:p>
            <a:pPr>
              <a:defRPr/>
            </a:pPr>
            <a:r>
              <a:rPr kumimoji="1" lang="en-US" altLang="ja-JP" sz="1000" dirty="0">
                <a:solidFill>
                  <a:schemeClr val="bg1"/>
                </a:solidFill>
                <a:latin typeface="+mn-lt"/>
                <a:ea typeface="ＭＳ Ｐゴシック" pitchFamily="34" charset="-128"/>
                <a:cs typeface="+mn-cs"/>
                <a:sym typeface="ＭＳ Ｐゴシック" pitchFamily="34" charset="-128"/>
              </a:rPr>
              <a:t>Replace long TRISTAN </a:t>
            </a:r>
            <a:endParaRPr kumimoji="1" lang="sl-SI" altLang="ja-JP" sz="1000" dirty="0">
              <a:solidFill>
                <a:schemeClr val="bg1"/>
              </a:solidFill>
              <a:latin typeface="+mn-lt"/>
              <a:ea typeface="ＭＳ Ｐゴシック" pitchFamily="34" charset="-128"/>
              <a:cs typeface="+mn-cs"/>
              <a:sym typeface="ＭＳ Ｐゴシック" pitchFamily="34" charset="-128"/>
            </a:endParaRPr>
          </a:p>
          <a:p>
            <a:pPr>
              <a:defRPr/>
            </a:pPr>
            <a:r>
              <a:rPr kumimoji="1" lang="en-US" altLang="ja-JP" sz="1000" dirty="0">
                <a:solidFill>
                  <a:schemeClr val="bg1"/>
                </a:solidFill>
                <a:latin typeface="+mn-lt"/>
                <a:ea typeface="ＭＳ Ｐゴシック" pitchFamily="34" charset="-128"/>
                <a:cs typeface="+mn-cs"/>
                <a:sym typeface="ＭＳ Ｐゴシック" pitchFamily="34" charset="-128"/>
              </a:rPr>
              <a:t>dipoles with shorter </a:t>
            </a:r>
            <a:endParaRPr kumimoji="1" lang="sl-SI" altLang="ja-JP" sz="1000" dirty="0">
              <a:solidFill>
                <a:schemeClr val="bg1"/>
              </a:solidFill>
              <a:latin typeface="+mn-lt"/>
              <a:ea typeface="ＭＳ Ｐゴシック" pitchFamily="34" charset="-128"/>
              <a:cs typeface="+mn-cs"/>
              <a:sym typeface="ＭＳ Ｐゴシック" pitchFamily="34" charset="-128"/>
            </a:endParaRPr>
          </a:p>
          <a:p>
            <a:pPr>
              <a:defRPr/>
            </a:pPr>
            <a:r>
              <a:rPr kumimoji="1" lang="en-US" altLang="ja-JP" sz="1000" dirty="0">
                <a:solidFill>
                  <a:schemeClr val="bg1"/>
                </a:solidFill>
                <a:latin typeface="+mn-lt"/>
                <a:ea typeface="ＭＳ Ｐゴシック" pitchFamily="34" charset="-128"/>
                <a:cs typeface="+mn-cs"/>
                <a:sym typeface="ＭＳ Ｐゴシック" pitchFamily="34" charset="-128"/>
              </a:rPr>
              <a:t>ones (HER).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2333625" y="4033838"/>
            <a:ext cx="1693863" cy="400050"/>
          </a:xfrm>
          <a:prstGeom prst="rect">
            <a:avLst/>
          </a:prstGeom>
          <a:solidFill>
            <a:srgbClr val="003300">
              <a:alpha val="80000"/>
            </a:srgbClr>
          </a:solidFill>
        </p:spPr>
        <p:txBody>
          <a:bodyPr wrap="none">
            <a:spAutoFit/>
          </a:bodyPr>
          <a:lstStyle/>
          <a:p>
            <a:pPr>
              <a:defRPr/>
            </a:pPr>
            <a:r>
              <a:rPr kumimoji="1" lang="en-US" altLang="ja-JP" sz="1000" dirty="0">
                <a:solidFill>
                  <a:schemeClr val="bg1"/>
                </a:solidFill>
                <a:latin typeface="+mn-lt"/>
                <a:ea typeface="ＭＳ Ｐゴシック" pitchFamily="34" charset="-128"/>
                <a:cs typeface="+mn-cs"/>
                <a:sym typeface="ＭＳ Ｐゴシック" pitchFamily="34" charset="-128"/>
              </a:rPr>
              <a:t>Redesign the HER arcs to </a:t>
            </a:r>
            <a:endParaRPr kumimoji="1" lang="sl-SI" altLang="ja-JP" sz="1000" dirty="0">
              <a:solidFill>
                <a:schemeClr val="bg1"/>
              </a:solidFill>
              <a:latin typeface="+mn-lt"/>
              <a:ea typeface="ＭＳ Ｐゴシック" pitchFamily="34" charset="-128"/>
              <a:cs typeface="+mn-cs"/>
              <a:sym typeface="ＭＳ Ｐゴシック" pitchFamily="34" charset="-128"/>
            </a:endParaRPr>
          </a:p>
          <a:p>
            <a:pPr>
              <a:defRPr/>
            </a:pPr>
            <a:r>
              <a:rPr kumimoji="1" lang="en-US" altLang="ja-JP" sz="1000" dirty="0">
                <a:solidFill>
                  <a:schemeClr val="bg1"/>
                </a:solidFill>
                <a:latin typeface="+mn-lt"/>
                <a:ea typeface="ＭＳ Ｐゴシック" pitchFamily="34" charset="-128"/>
                <a:cs typeface="+mn-cs"/>
                <a:sym typeface="ＭＳ Ｐゴシック" pitchFamily="34" charset="-128"/>
              </a:rPr>
              <a:t>squeeze the </a:t>
            </a:r>
            <a:r>
              <a:rPr kumimoji="1" lang="en-US" altLang="ja-JP" sz="1000" dirty="0" err="1">
                <a:solidFill>
                  <a:schemeClr val="bg1"/>
                </a:solidFill>
                <a:latin typeface="+mn-lt"/>
                <a:ea typeface="ＭＳ Ｐゴシック" pitchFamily="34" charset="-128"/>
                <a:cs typeface="+mn-cs"/>
                <a:sym typeface="ＭＳ Ｐゴシック" pitchFamily="34" charset="-128"/>
              </a:rPr>
              <a:t>emitance</a:t>
            </a:r>
            <a:r>
              <a:rPr kumimoji="1" lang="en-US" altLang="ja-JP" sz="1000" dirty="0">
                <a:solidFill>
                  <a:schemeClr val="bg1"/>
                </a:solidFill>
                <a:latin typeface="+mn-lt"/>
                <a:ea typeface="ＭＳ Ｐゴシック" pitchFamily="34" charset="-128"/>
                <a:cs typeface="+mn-cs"/>
                <a:sym typeface="ＭＳ Ｐゴシック" pitchFamily="34" charset="-128"/>
              </a:rPr>
              <a:t>.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7300913" y="1354138"/>
            <a:ext cx="1573212" cy="554037"/>
          </a:xfrm>
          <a:prstGeom prst="rect">
            <a:avLst/>
          </a:prstGeom>
          <a:solidFill>
            <a:srgbClr val="003300">
              <a:alpha val="80000"/>
            </a:srgbClr>
          </a:solidFill>
        </p:spPr>
        <p:txBody>
          <a:bodyPr wrap="none">
            <a:spAutoFit/>
          </a:bodyPr>
          <a:lstStyle/>
          <a:p>
            <a:pPr>
              <a:defRPr/>
            </a:pPr>
            <a:r>
              <a:rPr kumimoji="1" lang="en-US" altLang="ja-JP" sz="1000" dirty="0">
                <a:solidFill>
                  <a:schemeClr val="bg1"/>
                </a:solidFill>
                <a:latin typeface="+mn-lt"/>
                <a:ea typeface="ＭＳ Ｐゴシック" pitchFamily="34" charset="-128"/>
                <a:cs typeface="+mn-cs"/>
                <a:sym typeface="ＭＳ Ｐゴシック" pitchFamily="34" charset="-128"/>
              </a:rPr>
              <a:t>New Superconducting /</a:t>
            </a:r>
            <a:endParaRPr kumimoji="1" lang="sl-SI" altLang="ja-JP" sz="1000" dirty="0">
              <a:solidFill>
                <a:schemeClr val="bg1"/>
              </a:solidFill>
              <a:latin typeface="+mn-lt"/>
              <a:ea typeface="ＭＳ Ｐゴシック" pitchFamily="34" charset="-128"/>
              <a:cs typeface="+mn-cs"/>
              <a:sym typeface="ＭＳ Ｐゴシック" pitchFamily="34" charset="-128"/>
            </a:endParaRPr>
          </a:p>
          <a:p>
            <a:pPr>
              <a:defRPr/>
            </a:pPr>
            <a:r>
              <a:rPr kumimoji="1" lang="en-US" altLang="ja-JP" sz="1000" dirty="0">
                <a:solidFill>
                  <a:schemeClr val="bg1"/>
                </a:solidFill>
                <a:latin typeface="+mn-lt"/>
                <a:ea typeface="ＭＳ Ｐゴシック" pitchFamily="34" charset="-128"/>
                <a:cs typeface="+mn-cs"/>
                <a:sym typeface="ＭＳ Ｐゴシック" pitchFamily="34" charset="-128"/>
              </a:rPr>
              <a:t>permanent final focusing</a:t>
            </a:r>
            <a:endParaRPr kumimoji="1" lang="sl-SI" altLang="ja-JP" sz="1000" dirty="0">
              <a:solidFill>
                <a:schemeClr val="bg1"/>
              </a:solidFill>
              <a:latin typeface="+mn-lt"/>
              <a:ea typeface="ＭＳ Ｐゴシック" pitchFamily="34" charset="-128"/>
              <a:cs typeface="+mn-cs"/>
              <a:sym typeface="ＭＳ Ｐゴシック" pitchFamily="34" charset="-128"/>
            </a:endParaRPr>
          </a:p>
          <a:p>
            <a:pPr>
              <a:defRPr/>
            </a:pPr>
            <a:r>
              <a:rPr kumimoji="1" lang="en-US" altLang="ja-JP" sz="1000" dirty="0">
                <a:solidFill>
                  <a:schemeClr val="bg1"/>
                </a:solidFill>
                <a:latin typeface="+mn-lt"/>
                <a:ea typeface="ＭＳ Ｐゴシック" pitchFamily="34" charset="-128"/>
                <a:cs typeface="+mn-cs"/>
                <a:sym typeface="ＭＳ Ｐゴシック" pitchFamily="34" charset="-128"/>
              </a:rPr>
              <a:t>quads near the IP</a:t>
            </a:r>
          </a:p>
        </p:txBody>
      </p:sp>
      <p:sp>
        <p:nvSpPr>
          <p:cNvPr id="13338" name="Rectangle 46"/>
          <p:cNvSpPr>
            <a:spLocks noChangeArrowheads="1"/>
          </p:cNvSpPr>
          <p:nvPr/>
        </p:nvSpPr>
        <p:spPr bwMode="auto">
          <a:xfrm>
            <a:off x="6465888" y="4816475"/>
            <a:ext cx="257175" cy="168275"/>
          </a:xfrm>
          <a:prstGeom prst="rect">
            <a:avLst/>
          </a:prstGeom>
          <a:solidFill>
            <a:schemeClr val="bg1"/>
          </a:solidFill>
          <a:ln w="28575" algn="ctr">
            <a:noFill/>
            <a:round/>
            <a:headEnd/>
            <a:tailEnd/>
          </a:ln>
        </p:spPr>
        <p:txBody>
          <a:bodyPr/>
          <a:lstStyle/>
          <a:p>
            <a:endParaRPr lang="sl-SI"/>
          </a:p>
        </p:txBody>
      </p:sp>
      <p:sp>
        <p:nvSpPr>
          <p:cNvPr id="13339" name="Rectangle 47"/>
          <p:cNvSpPr>
            <a:spLocks noChangeArrowheads="1"/>
          </p:cNvSpPr>
          <p:nvPr/>
        </p:nvSpPr>
        <p:spPr bwMode="auto">
          <a:xfrm>
            <a:off x="6675438" y="4826000"/>
            <a:ext cx="749300" cy="295275"/>
          </a:xfrm>
          <a:prstGeom prst="rect">
            <a:avLst/>
          </a:prstGeom>
          <a:solidFill>
            <a:schemeClr val="bg1"/>
          </a:solidFill>
          <a:ln w="28575" algn="ctr">
            <a:noFill/>
            <a:round/>
            <a:headEnd/>
            <a:tailEnd/>
          </a:ln>
        </p:spPr>
        <p:txBody>
          <a:bodyPr/>
          <a:lstStyle/>
          <a:p>
            <a:endParaRPr lang="sl-SI"/>
          </a:p>
        </p:txBody>
      </p:sp>
      <p:sp>
        <p:nvSpPr>
          <p:cNvPr id="13340" name="Rectangle 50"/>
          <p:cNvSpPr>
            <a:spLocks noChangeArrowheads="1"/>
          </p:cNvSpPr>
          <p:nvPr/>
        </p:nvSpPr>
        <p:spPr bwMode="auto">
          <a:xfrm>
            <a:off x="6692900" y="4205288"/>
            <a:ext cx="1060450" cy="303212"/>
          </a:xfrm>
          <a:prstGeom prst="rect">
            <a:avLst/>
          </a:prstGeom>
          <a:solidFill>
            <a:schemeClr val="bg1"/>
          </a:solidFill>
          <a:ln w="28575" algn="ctr">
            <a:noFill/>
            <a:round/>
            <a:headEnd/>
            <a:tailEnd/>
          </a:ln>
        </p:spPr>
        <p:txBody>
          <a:bodyPr/>
          <a:lstStyle/>
          <a:p>
            <a:endParaRPr lang="sl-SI"/>
          </a:p>
        </p:txBody>
      </p:sp>
      <p:sp>
        <p:nvSpPr>
          <p:cNvPr id="65" name="TextBox 64"/>
          <p:cNvSpPr txBox="1"/>
          <p:nvPr/>
        </p:nvSpPr>
        <p:spPr>
          <a:xfrm>
            <a:off x="5722938" y="3857625"/>
            <a:ext cx="1212850" cy="246063"/>
          </a:xfrm>
          <a:prstGeom prst="rect">
            <a:avLst/>
          </a:prstGeom>
          <a:solidFill>
            <a:srgbClr val="003300">
              <a:alpha val="80000"/>
            </a:srgbClr>
          </a:solidFill>
        </p:spPr>
        <p:txBody>
          <a:bodyPr wrap="none">
            <a:spAutoFit/>
          </a:bodyPr>
          <a:lstStyle/>
          <a:p>
            <a:pPr>
              <a:defRPr/>
            </a:pPr>
            <a:r>
              <a:rPr kumimoji="1" lang="sl-SI" altLang="ja-JP" sz="1000" dirty="0">
                <a:solidFill>
                  <a:schemeClr val="bg1"/>
                </a:solidFill>
                <a:latin typeface="+mn-lt"/>
                <a:ea typeface="ＭＳ Ｐゴシック" pitchFamily="34" charset="-128"/>
                <a:cs typeface="+mn-cs"/>
                <a:sym typeface="ＭＳ Ｐゴシック" pitchFamily="34" charset="-128"/>
              </a:rPr>
              <a:t>New damping ring</a:t>
            </a:r>
            <a:endParaRPr kumimoji="1" lang="en-US" altLang="ja-JP" sz="1000" dirty="0">
              <a:solidFill>
                <a:schemeClr val="bg1"/>
              </a:solidFill>
              <a:latin typeface="+mn-lt"/>
              <a:ea typeface="ＭＳ Ｐゴシック" pitchFamily="34" charset="-128"/>
              <a:cs typeface="+mn-cs"/>
              <a:sym typeface="ＭＳ Ｐゴシック" pitchFamily="34" charset="-128"/>
            </a:endParaRPr>
          </a:p>
        </p:txBody>
      </p:sp>
      <p:sp>
        <p:nvSpPr>
          <p:cNvPr id="13342" name="Rectangle 53"/>
          <p:cNvSpPr>
            <a:spLocks noChangeArrowheads="1"/>
          </p:cNvSpPr>
          <p:nvPr/>
        </p:nvSpPr>
        <p:spPr bwMode="auto">
          <a:xfrm>
            <a:off x="2630488" y="1636713"/>
            <a:ext cx="1027112" cy="338137"/>
          </a:xfrm>
          <a:prstGeom prst="rect">
            <a:avLst/>
          </a:prstGeom>
          <a:solidFill>
            <a:schemeClr val="bg1"/>
          </a:solidFill>
          <a:ln w="28575" algn="ctr">
            <a:noFill/>
            <a:round/>
            <a:headEnd/>
            <a:tailEnd/>
          </a:ln>
        </p:spPr>
        <p:txBody>
          <a:bodyPr/>
          <a:lstStyle/>
          <a:p>
            <a:endParaRPr lang="sl-SI"/>
          </a:p>
        </p:txBody>
      </p:sp>
      <p:sp>
        <p:nvSpPr>
          <p:cNvPr id="13343" name="Rectangle 55"/>
          <p:cNvSpPr>
            <a:spLocks noChangeArrowheads="1"/>
          </p:cNvSpPr>
          <p:nvPr/>
        </p:nvSpPr>
        <p:spPr bwMode="auto">
          <a:xfrm>
            <a:off x="6637338" y="925513"/>
            <a:ext cx="531812" cy="158750"/>
          </a:xfrm>
          <a:prstGeom prst="rect">
            <a:avLst/>
          </a:prstGeom>
          <a:solidFill>
            <a:schemeClr val="bg1"/>
          </a:solidFill>
          <a:ln w="28575" algn="ctr">
            <a:noFill/>
            <a:round/>
            <a:headEnd/>
            <a:tailEnd/>
          </a:ln>
        </p:spPr>
        <p:txBody>
          <a:bodyPr/>
          <a:lstStyle/>
          <a:p>
            <a:endParaRPr lang="sl-SI"/>
          </a:p>
        </p:txBody>
      </p:sp>
      <p:sp>
        <p:nvSpPr>
          <p:cNvPr id="70" name="TextBox 69"/>
          <p:cNvSpPr txBox="1"/>
          <p:nvPr/>
        </p:nvSpPr>
        <p:spPr>
          <a:xfrm>
            <a:off x="7304088" y="1027113"/>
            <a:ext cx="604837" cy="246062"/>
          </a:xfrm>
          <a:prstGeom prst="rect">
            <a:avLst/>
          </a:prstGeom>
          <a:solidFill>
            <a:srgbClr val="003300">
              <a:alpha val="80000"/>
            </a:srgbClr>
          </a:solidFill>
        </p:spPr>
        <p:txBody>
          <a:bodyPr wrap="none">
            <a:spAutoFit/>
          </a:bodyPr>
          <a:lstStyle/>
          <a:p>
            <a:pPr>
              <a:defRPr/>
            </a:pPr>
            <a:r>
              <a:rPr kumimoji="1" lang="en-US" altLang="ja-JP" sz="1000" dirty="0">
                <a:solidFill>
                  <a:schemeClr val="bg1"/>
                </a:solidFill>
                <a:latin typeface="+mn-lt"/>
                <a:ea typeface="ＭＳ Ｐゴシック" pitchFamily="34" charset="-128"/>
                <a:cs typeface="+mn-cs"/>
                <a:sym typeface="ＭＳ Ｐゴシック" pitchFamily="34" charset="-128"/>
              </a:rPr>
              <a:t>New </a:t>
            </a:r>
            <a:r>
              <a:rPr kumimoji="1" lang="sl-SI" altLang="ja-JP" sz="1000" dirty="0">
                <a:solidFill>
                  <a:schemeClr val="bg1"/>
                </a:solidFill>
                <a:latin typeface="+mn-lt"/>
                <a:ea typeface="ＭＳ Ｐゴシック" pitchFamily="34" charset="-128"/>
                <a:cs typeface="+mn-cs"/>
                <a:sym typeface="ＭＳ Ｐゴシック" pitchFamily="34" charset="-128"/>
              </a:rPr>
              <a:t>IR</a:t>
            </a:r>
            <a:endParaRPr kumimoji="1" lang="en-US" altLang="ja-JP" sz="1000" dirty="0">
              <a:solidFill>
                <a:schemeClr val="bg1"/>
              </a:solidFill>
              <a:latin typeface="+mn-lt"/>
              <a:ea typeface="ＭＳ Ｐゴシック" pitchFamily="34" charset="-128"/>
              <a:cs typeface="+mn-cs"/>
              <a:sym typeface="ＭＳ Ｐゴシック" pitchFamily="34" charset="-128"/>
            </a:endParaRPr>
          </a:p>
        </p:txBody>
      </p:sp>
      <p:sp>
        <p:nvSpPr>
          <p:cNvPr id="13345" name="Rectangle 74"/>
          <p:cNvSpPr>
            <a:spLocks noChangeArrowheads="1"/>
          </p:cNvSpPr>
          <p:nvPr/>
        </p:nvSpPr>
        <p:spPr bwMode="auto">
          <a:xfrm>
            <a:off x="6373813" y="520700"/>
            <a:ext cx="795337" cy="192088"/>
          </a:xfrm>
          <a:prstGeom prst="rect">
            <a:avLst/>
          </a:prstGeom>
          <a:solidFill>
            <a:schemeClr val="bg1"/>
          </a:solidFill>
          <a:ln w="28575" algn="ctr">
            <a:noFill/>
            <a:round/>
            <a:headEnd/>
            <a:tailEnd/>
          </a:ln>
        </p:spPr>
        <p:txBody>
          <a:bodyPr/>
          <a:lstStyle/>
          <a:p>
            <a:endParaRPr lang="sl-SI"/>
          </a:p>
        </p:txBody>
      </p:sp>
      <p:sp>
        <p:nvSpPr>
          <p:cNvPr id="76" name="TextBox 75"/>
          <p:cNvSpPr txBox="1"/>
          <p:nvPr/>
        </p:nvSpPr>
        <p:spPr>
          <a:xfrm>
            <a:off x="7185025" y="4891088"/>
            <a:ext cx="1730375" cy="400050"/>
          </a:xfrm>
          <a:prstGeom prst="rect">
            <a:avLst/>
          </a:prstGeom>
          <a:solidFill>
            <a:srgbClr val="003300">
              <a:alpha val="80000"/>
            </a:srgbClr>
          </a:solidFill>
        </p:spPr>
        <p:txBody>
          <a:bodyPr wrap="none">
            <a:spAutoFit/>
          </a:bodyPr>
          <a:lstStyle/>
          <a:p>
            <a:pPr>
              <a:defRPr/>
            </a:pPr>
            <a:r>
              <a:rPr kumimoji="1" lang="en-US" altLang="ja-JP" sz="1000" dirty="0" err="1">
                <a:solidFill>
                  <a:schemeClr val="bg1"/>
                </a:solidFill>
                <a:latin typeface="+mn-lt"/>
                <a:ea typeface="ＭＳ Ｐゴシック" pitchFamily="34" charset="-128"/>
                <a:cs typeface="+mn-cs"/>
                <a:sym typeface="ＭＳ Ｐゴシック" pitchFamily="34" charset="-128"/>
              </a:rPr>
              <a:t>TiN</a:t>
            </a:r>
            <a:r>
              <a:rPr kumimoji="1" lang="en-US" altLang="ja-JP" sz="1000" dirty="0">
                <a:solidFill>
                  <a:schemeClr val="bg1"/>
                </a:solidFill>
                <a:latin typeface="+mn-lt"/>
                <a:ea typeface="ＭＳ Ｐゴシック" pitchFamily="34" charset="-128"/>
                <a:cs typeface="+mn-cs"/>
                <a:sym typeface="ＭＳ Ｐゴシック" pitchFamily="34" charset="-128"/>
              </a:rPr>
              <a:t> coated beam pipe with </a:t>
            </a:r>
            <a:endParaRPr kumimoji="1" lang="sl-SI" altLang="ja-JP" sz="1000" dirty="0">
              <a:solidFill>
                <a:schemeClr val="bg1"/>
              </a:solidFill>
              <a:latin typeface="+mn-lt"/>
              <a:ea typeface="ＭＳ Ｐゴシック" pitchFamily="34" charset="-128"/>
              <a:cs typeface="+mn-cs"/>
              <a:sym typeface="ＭＳ Ｐゴシック" pitchFamily="34" charset="-128"/>
            </a:endParaRPr>
          </a:p>
          <a:p>
            <a:pPr>
              <a:defRPr/>
            </a:pPr>
            <a:r>
              <a:rPr kumimoji="1" lang="en-US" altLang="ja-JP" sz="1000" dirty="0">
                <a:solidFill>
                  <a:schemeClr val="bg1"/>
                </a:solidFill>
                <a:latin typeface="+mn-lt"/>
                <a:ea typeface="ＭＳ Ｐゴシック" pitchFamily="34" charset="-128"/>
                <a:cs typeface="+mn-cs"/>
                <a:sym typeface="ＭＳ Ｐゴシック" pitchFamily="34" charset="-128"/>
              </a:rPr>
              <a:t>antechambers</a:t>
            </a:r>
          </a:p>
        </p:txBody>
      </p:sp>
      <p:pic>
        <p:nvPicPr>
          <p:cNvPr id="13347" name="Picture 2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045325" y="3657600"/>
            <a:ext cx="2098675" cy="114141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78" name="TextBox 77"/>
          <p:cNvSpPr txBox="1">
            <a:spLocks noChangeArrowheads="1"/>
          </p:cNvSpPr>
          <p:nvPr/>
        </p:nvSpPr>
        <p:spPr bwMode="auto">
          <a:xfrm>
            <a:off x="155575" y="4462463"/>
            <a:ext cx="2876550" cy="206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sl-SI" sz="1600">
                <a:solidFill>
                  <a:schemeClr val="tx1"/>
                </a:solidFill>
              </a:rPr>
              <a:t>increasing dynamic aperture: </a:t>
            </a:r>
          </a:p>
          <a:p>
            <a:r>
              <a:rPr lang="sl-SI" sz="1600">
                <a:solidFill>
                  <a:schemeClr val="tx1"/>
                </a:solidFill>
              </a:rPr>
              <a:t>larger crossing angle </a:t>
            </a:r>
          </a:p>
          <a:p>
            <a:r>
              <a:rPr lang="sl-SI" sz="1600">
                <a:solidFill>
                  <a:schemeClr val="tx1"/>
                </a:solidFill>
              </a:rPr>
              <a:t>    2</a:t>
            </a:r>
            <a:r>
              <a:rPr lang="sl-SI" sz="1600">
                <a:solidFill>
                  <a:schemeClr val="tx1"/>
                </a:solidFill>
                <a:latin typeface="Symbol" pitchFamily="18" charset="2"/>
              </a:rPr>
              <a:t>f</a:t>
            </a:r>
            <a:r>
              <a:rPr lang="sl-SI" sz="1600">
                <a:solidFill>
                  <a:schemeClr val="tx1"/>
                </a:solidFill>
              </a:rPr>
              <a:t> = 22 mrad </a:t>
            </a:r>
            <a:r>
              <a:rPr lang="sl-SI" sz="1600">
                <a:solidFill>
                  <a:schemeClr val="tx1"/>
                </a:solidFill>
                <a:sym typeface="Symbol" pitchFamily="18" charset="2"/>
              </a:rPr>
              <a:t> </a:t>
            </a:r>
            <a:r>
              <a:rPr lang="sl-SI" sz="1600">
                <a:solidFill>
                  <a:schemeClr val="tx1"/>
                </a:solidFill>
              </a:rPr>
              <a:t>83 mrad</a:t>
            </a:r>
          </a:p>
          <a:p>
            <a:r>
              <a:rPr lang="sl-SI" sz="1600">
                <a:solidFill>
                  <a:schemeClr val="tx1"/>
                </a:solidFill>
              </a:rPr>
              <a:t>smaller asymmetry </a:t>
            </a:r>
          </a:p>
          <a:p>
            <a:r>
              <a:rPr lang="sl-SI" sz="1600">
                <a:solidFill>
                  <a:schemeClr val="tx1"/>
                </a:solidFill>
              </a:rPr>
              <a:t>    3.5 / 8 GeV </a:t>
            </a:r>
            <a:r>
              <a:rPr lang="sl-SI" sz="1600">
                <a:solidFill>
                  <a:schemeClr val="tx1"/>
                </a:solidFill>
                <a:sym typeface="Symbol" pitchFamily="18" charset="2"/>
              </a:rPr>
              <a:t></a:t>
            </a:r>
            <a:r>
              <a:rPr lang="sl-SI" sz="1600">
                <a:solidFill>
                  <a:schemeClr val="tx1"/>
                </a:solidFill>
              </a:rPr>
              <a:t> 4 / 7 Gev</a:t>
            </a:r>
          </a:p>
          <a:p>
            <a:r>
              <a:rPr lang="sl-SI" sz="1600">
                <a:solidFill>
                  <a:schemeClr val="tx1"/>
                </a:solidFill>
              </a:rPr>
              <a:t>optimizing lattice: </a:t>
            </a:r>
          </a:p>
          <a:p>
            <a:r>
              <a:rPr lang="sl-SI" sz="1600">
                <a:solidFill>
                  <a:schemeClr val="tx1"/>
                </a:solidFill>
                <a:latin typeface="Symbol" pitchFamily="18" charset="2"/>
              </a:rPr>
              <a:t>t</a:t>
            </a:r>
            <a:r>
              <a:rPr lang="sl-SI" sz="1600" baseline="-25000">
                <a:solidFill>
                  <a:schemeClr val="tx1"/>
                </a:solidFill>
              </a:rPr>
              <a:t>beam</a:t>
            </a:r>
            <a:r>
              <a:rPr lang="sl-SI" sz="1600">
                <a:solidFill>
                  <a:schemeClr val="tx1"/>
                </a:solidFill>
              </a:rPr>
              <a:t> ~ 400 s</a:t>
            </a:r>
          </a:p>
          <a:p>
            <a:r>
              <a:rPr lang="sl-SI" sz="1600">
                <a:solidFill>
                  <a:schemeClr val="tx1"/>
                </a:solidFill>
              </a:rPr>
              <a:t>(target 600 s)</a:t>
            </a:r>
          </a:p>
        </p:txBody>
      </p:sp>
      <p:sp>
        <p:nvSpPr>
          <p:cNvPr id="79" name="TextBox 78"/>
          <p:cNvSpPr txBox="1"/>
          <p:nvPr/>
        </p:nvSpPr>
        <p:spPr>
          <a:xfrm>
            <a:off x="2797175" y="5783263"/>
            <a:ext cx="2447925" cy="400050"/>
          </a:xfrm>
          <a:prstGeom prst="rect">
            <a:avLst/>
          </a:prstGeom>
          <a:solidFill>
            <a:srgbClr val="669900">
              <a:alpha val="50000"/>
            </a:srgbClr>
          </a:solidFill>
        </p:spPr>
        <p:txBody>
          <a:bodyPr wrap="none">
            <a:spAutoFit/>
          </a:bodyPr>
          <a:lstStyle/>
          <a:p>
            <a:pPr>
              <a:defRPr/>
            </a:pPr>
            <a:r>
              <a:rPr lang="sl-SI" sz="2000" dirty="0">
                <a:solidFill>
                  <a:schemeClr val="tx1"/>
                </a:solidFill>
                <a:cs typeface="+mn-cs"/>
              </a:rPr>
              <a:t> </a:t>
            </a:r>
            <a:r>
              <a:rPr lang="sl-SI" sz="20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Calligraphy" pitchFamily="66" charset="0"/>
                <a:cs typeface="+mn-cs"/>
              </a:rPr>
              <a:t>L</a:t>
            </a:r>
            <a:r>
              <a:rPr lang="sl-SI" sz="20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rPr>
              <a:t> = 8 x10</a:t>
            </a:r>
            <a:r>
              <a:rPr lang="sl-SI" sz="2000" baseline="300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rPr>
              <a:t>35</a:t>
            </a:r>
            <a:r>
              <a:rPr lang="sl-SI" sz="20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rPr>
              <a:t> cm</a:t>
            </a:r>
            <a:r>
              <a:rPr lang="sl-SI" sz="2000" baseline="300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rPr>
              <a:t>-2</a:t>
            </a:r>
            <a:r>
              <a:rPr lang="sl-SI" sz="20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rPr>
              <a:t> s</a:t>
            </a:r>
            <a:r>
              <a:rPr lang="sl-SI" sz="2000" baseline="300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rPr>
              <a:t>-1</a:t>
            </a:r>
            <a:endParaRPr lang="sl-SI" sz="20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endParaRPr>
          </a:p>
        </p:txBody>
      </p:sp>
      <p:graphicFrame>
        <p:nvGraphicFramePr>
          <p:cNvPr id="39" name="Table 38"/>
          <p:cNvGraphicFramePr>
            <a:graphicFrameLocks noGrp="1"/>
          </p:cNvGraphicFramePr>
          <p:nvPr/>
        </p:nvGraphicFramePr>
        <p:xfrm>
          <a:off x="0" y="0"/>
          <a:ext cx="4549424" cy="46672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274712"/>
                <a:gridCol w="2274712"/>
              </a:tblGrid>
              <a:tr h="155575">
                <a:tc>
                  <a:txBody>
                    <a:bodyPr/>
                    <a:lstStyle/>
                    <a:p>
                      <a:pPr algn="ctr"/>
                      <a:r>
                        <a:rPr lang="sl-SI" sz="1000" b="0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Introduction </a:t>
                      </a:r>
                      <a:r>
                        <a:rPr lang="sl-SI" sz="1000" b="0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hlinkClick r:id="rId9" action="ppaction://hlinksldjump"/>
                        </a:rPr>
                        <a:t>►</a:t>
                      </a:r>
                      <a:endParaRPr lang="sl-SI" sz="1000" b="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l-SI" sz="1000" b="0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Belle</a:t>
                      </a:r>
                      <a:r>
                        <a:rPr lang="sl-SI" sz="1000" b="0" baseline="0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II PID </a:t>
                      </a:r>
                      <a:r>
                        <a:rPr lang="sl-SI" sz="1000" b="0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hlinkClick r:id="rId10" action="ppaction://hlinksldjump"/>
                        </a:rPr>
                        <a:t>►</a:t>
                      </a:r>
                      <a:endParaRPr lang="sl-SI" sz="1000" b="0" dirty="0" smtClean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</a:tr>
              <a:tr h="155575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l-SI" sz="1000" b="0" dirty="0" smtClean="0">
                          <a:solidFill>
                            <a:schemeClr val="bg1"/>
                          </a:solidFill>
                        </a:rPr>
                        <a:t>KEKB</a:t>
                      </a:r>
                      <a:r>
                        <a:rPr lang="sl-SI" sz="1000" b="0" baseline="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sl-SI" sz="1000" b="0" baseline="0" dirty="0" smtClean="0">
                          <a:solidFill>
                            <a:schemeClr val="bg1"/>
                          </a:solidFill>
                          <a:latin typeface="+mn-lt"/>
                          <a:cs typeface="Arial"/>
                        </a:rPr>
                        <a:t>→ </a:t>
                      </a:r>
                      <a:r>
                        <a:rPr lang="sl-SI" sz="1000" b="0" baseline="0" dirty="0" smtClean="0">
                          <a:solidFill>
                            <a:schemeClr val="bg1"/>
                          </a:solidFill>
                        </a:rPr>
                        <a:t>SuperKEKB </a:t>
                      </a:r>
                      <a:r>
                        <a:rPr lang="sl-SI" sz="1000" b="0" dirty="0" smtClean="0">
                          <a:solidFill>
                            <a:schemeClr val="bg1"/>
                          </a:solidFill>
                          <a:hlinkClick r:id="rId11" action="ppaction://hlinksldjump"/>
                        </a:rPr>
                        <a:t>►</a:t>
                      </a:r>
                      <a:endParaRPr lang="sl-SI" sz="1000" b="0" dirty="0" smtClean="0">
                        <a:solidFill>
                          <a:schemeClr val="bg1"/>
                        </a:solidFill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l-SI" sz="1000" b="0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Belle</a:t>
                      </a:r>
                      <a:r>
                        <a:rPr lang="sl-SI" sz="1000" b="0" baseline="0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II EM Calorimeter </a:t>
                      </a:r>
                      <a:r>
                        <a:rPr lang="sl-SI" sz="1000" b="0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hlinkClick r:id="rId12" action="ppaction://hlinksldjump"/>
                        </a:rPr>
                        <a:t>►</a:t>
                      </a:r>
                      <a:endParaRPr lang="sl-SI" sz="1000" b="0" dirty="0" smtClean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</a:tr>
              <a:tr h="155575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l-SI" sz="1000" b="0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Belle</a:t>
                      </a:r>
                      <a:r>
                        <a:rPr lang="sl-SI" sz="1000" b="0" baseline="0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II Vertexing </a:t>
                      </a:r>
                      <a:r>
                        <a:rPr lang="sl-SI" sz="1000" b="0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hlinkClick r:id="rId13" action="ppaction://hlinksldjump"/>
                        </a:rPr>
                        <a:t>►</a:t>
                      </a:r>
                      <a:endParaRPr lang="sl-SI" sz="1000" b="0" dirty="0" smtClean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l-SI" sz="1000" b="0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Summary </a:t>
                      </a:r>
                      <a:r>
                        <a:rPr lang="sl-SI" sz="1000" b="0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hlinkClick r:id="rId14" action="ppaction://hlinksldjump"/>
                        </a:rPr>
                        <a:t>►</a:t>
                      </a:r>
                      <a:endParaRPr lang="sl-SI" sz="1000" b="0" dirty="0" smtClean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Backup Slides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ko-KR" smtClean="0"/>
              <a:t>SUSY09, Boston, USA</a:t>
            </a:r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smtClean="0"/>
              <a:t>Radiative and Electroweak Penguins at Belle</a:t>
            </a:r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91AB6-01E3-41D7-977B-3CD6763F5715}" type="slidenum">
              <a:rPr lang="ko-KR" altLang="en-US" smtClean="0"/>
              <a:pPr/>
              <a:t>22</a:t>
            </a:fld>
            <a:endParaRPr lang="ko-KR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49C7D7B-DB7A-497B-84B6-F7798EBD9FF4}" type="slidenum">
              <a:rPr lang="en-US" altLang="ja-JP" smtClean="0"/>
              <a:pPr>
                <a:defRPr/>
              </a:pPr>
              <a:t>23</a:t>
            </a:fld>
            <a:endParaRPr lang="en-US" altLang="ja-JP"/>
          </a:p>
        </p:txBody>
      </p:sp>
      <p:pic>
        <p:nvPicPr>
          <p:cNvPr id="159748" name="Picture 4" descr="http://kds.kek.jp/getFile.py/access?contribId=10&amp;resId=3&amp;materialId=3&amp;confId=36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341" y="1566778"/>
            <a:ext cx="3786214" cy="3672057"/>
          </a:xfrm>
          <a:prstGeom prst="rect">
            <a:avLst/>
          </a:prstGeom>
          <a:noFill/>
        </p:spPr>
      </p:pic>
      <p:grpSp>
        <p:nvGrpSpPr>
          <p:cNvPr id="3" name="グループ化 9"/>
          <p:cNvGrpSpPr/>
          <p:nvPr/>
        </p:nvGrpSpPr>
        <p:grpSpPr>
          <a:xfrm>
            <a:off x="2789797" y="3311378"/>
            <a:ext cx="1285884" cy="726522"/>
            <a:chOff x="5500694" y="1857364"/>
            <a:chExt cx="1285884" cy="726522"/>
          </a:xfrm>
        </p:grpSpPr>
        <p:pic>
          <p:nvPicPr>
            <p:cNvPr id="11" name="Picture 2" descr="http://kds.kek.jp/getFile.py/access?contribId=10&amp;resId=1&amp;materialId=3&amp;confId=3613"/>
            <p:cNvPicPr>
              <a:picLocks noChangeAspect="1" noChangeArrowheads="1"/>
            </p:cNvPicPr>
            <p:nvPr/>
          </p:nvPicPr>
          <p:blipFill>
            <a:blip r:embed="rId4" cstate="print"/>
            <a:srcRect l="74792" t="57074" r="21043" b="38631"/>
            <a:stretch>
              <a:fillRect/>
            </a:stretch>
          </p:blipFill>
          <p:spPr bwMode="auto">
            <a:xfrm>
              <a:off x="5572132" y="1928802"/>
              <a:ext cx="214314" cy="214314"/>
            </a:xfrm>
            <a:prstGeom prst="rect">
              <a:avLst/>
            </a:prstGeom>
            <a:noFill/>
          </p:spPr>
        </p:pic>
        <p:pic>
          <p:nvPicPr>
            <p:cNvPr id="12" name="Picture 2" descr="http://kds.kek.jp/getFile.py/access?contribId=10&amp;resId=1&amp;materialId=3&amp;confId=3613"/>
            <p:cNvPicPr>
              <a:picLocks noChangeAspect="1" noChangeArrowheads="1"/>
            </p:cNvPicPr>
            <p:nvPr/>
          </p:nvPicPr>
          <p:blipFill>
            <a:blip r:embed="rId4" cstate="print"/>
            <a:srcRect l="63869" t="75876" r="30577" b="18397"/>
            <a:stretch>
              <a:fillRect/>
            </a:stretch>
          </p:blipFill>
          <p:spPr bwMode="auto">
            <a:xfrm>
              <a:off x="5500694" y="2285992"/>
              <a:ext cx="285752" cy="285752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</p:pic>
        <p:sp>
          <p:nvSpPr>
            <p:cNvPr id="13" name="テキスト ボックス 12"/>
            <p:cNvSpPr txBox="1"/>
            <p:nvPr/>
          </p:nvSpPr>
          <p:spPr>
            <a:xfrm>
              <a:off x="5857884" y="1857364"/>
              <a:ext cx="92869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ja-JP" dirty="0" smtClean="0"/>
                <a:t>Data </a:t>
              </a:r>
              <a:endParaRPr kumimoji="1" lang="ja-JP" altLang="en-US" dirty="0"/>
            </a:p>
          </p:txBody>
        </p:sp>
        <p:sp>
          <p:nvSpPr>
            <p:cNvPr id="14" name="テキスト ボックス 13"/>
            <p:cNvSpPr txBox="1"/>
            <p:nvPr/>
          </p:nvSpPr>
          <p:spPr>
            <a:xfrm>
              <a:off x="5857884" y="2214554"/>
              <a:ext cx="78581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ja-JP" dirty="0" smtClean="0"/>
                <a:t>MC </a:t>
              </a:r>
              <a:endParaRPr kumimoji="1" lang="ja-JP" altLang="en-US" dirty="0"/>
            </a:p>
          </p:txBody>
        </p:sp>
      </p:grpSp>
      <p:sp>
        <p:nvSpPr>
          <p:cNvPr id="21" name="テキスト ボックス 20"/>
          <p:cNvSpPr txBox="1"/>
          <p:nvPr/>
        </p:nvSpPr>
        <p:spPr>
          <a:xfrm>
            <a:off x="2416389" y="2574537"/>
            <a:ext cx="178595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600" dirty="0" smtClean="0"/>
              <a:t>BELLE 604fb</a:t>
            </a:r>
            <a:r>
              <a:rPr kumimoji="1" lang="en-US" altLang="ja-JP" sz="1600" baseline="30000" dirty="0" smtClean="0"/>
              <a:t>-1</a:t>
            </a:r>
            <a:endParaRPr kumimoji="1" lang="ja-JP" altLang="en-US" sz="1600" baseline="30000" dirty="0"/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err="1" smtClean="0"/>
              <a:t>dBR</a:t>
            </a:r>
            <a:r>
              <a:rPr lang="en-US" altLang="ja-JP" dirty="0" smtClean="0"/>
              <a:t>(X</a:t>
            </a:r>
            <a:r>
              <a:rPr lang="en-US" altLang="ja-JP" baseline="-25000" dirty="0" smtClean="0"/>
              <a:t>s</a:t>
            </a:r>
            <a:r>
              <a:rPr lang="en-US" altLang="ja-JP" dirty="0" smtClean="0"/>
              <a:t>ll)/dM</a:t>
            </a:r>
            <a:r>
              <a:rPr lang="en-US" altLang="ja-JP" baseline="-25000" dirty="0" smtClean="0"/>
              <a:t>l+l-</a:t>
            </a:r>
            <a:r>
              <a:rPr lang="en-US" altLang="ja-JP" baseline="30000" dirty="0" smtClean="0"/>
              <a:t>2</a:t>
            </a:r>
            <a:endParaRPr kumimoji="1" lang="ja-JP" altLang="en-US" baseline="30000" dirty="0"/>
          </a:p>
        </p:txBody>
      </p:sp>
      <p:cxnSp>
        <p:nvCxnSpPr>
          <p:cNvPr id="35" name="直線矢印コネクタ 34"/>
          <p:cNvCxnSpPr/>
          <p:nvPr/>
        </p:nvCxnSpPr>
        <p:spPr>
          <a:xfrm rot="16200000" flipH="1">
            <a:off x="315181" y="2541851"/>
            <a:ext cx="2401669" cy="10972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テキスト ボックス 37"/>
          <p:cNvSpPr txBox="1"/>
          <p:nvPr/>
        </p:nvSpPr>
        <p:spPr>
          <a:xfrm>
            <a:off x="570448" y="788188"/>
            <a:ext cx="1786974" cy="64633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kumimoji="1" lang="en-US" altLang="ja-JP" dirty="0" smtClean="0"/>
              <a:t>This </a:t>
            </a:r>
            <a:r>
              <a:rPr lang="en-US" altLang="ja-JP" dirty="0" smtClean="0"/>
              <a:t>range</a:t>
            </a:r>
            <a:r>
              <a:rPr kumimoji="1" lang="en-US" altLang="ja-JP" dirty="0" smtClean="0"/>
              <a:t> is </a:t>
            </a:r>
            <a:r>
              <a:rPr kumimoji="1" lang="en-US" altLang="ja-JP" dirty="0" smtClean="0"/>
              <a:t>       sensitive </a:t>
            </a:r>
            <a:r>
              <a:rPr kumimoji="1" lang="en-US" altLang="ja-JP" dirty="0" smtClean="0"/>
              <a:t>to NP</a:t>
            </a:r>
            <a:endParaRPr kumimoji="1" lang="ja-JP" altLang="en-US" dirty="0"/>
          </a:p>
        </p:txBody>
      </p:sp>
      <p:sp>
        <p:nvSpPr>
          <p:cNvPr id="30" name="テキスト ボックス 29"/>
          <p:cNvSpPr txBox="1"/>
          <p:nvPr/>
        </p:nvSpPr>
        <p:spPr>
          <a:xfrm>
            <a:off x="3247309" y="5753486"/>
            <a:ext cx="4350280" cy="83099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altLang="ja-JP" sz="2400" dirty="0" smtClean="0"/>
              <a:t>M(</a:t>
            </a:r>
            <a:r>
              <a:rPr lang="en-US" altLang="ja-JP" sz="2400" dirty="0" err="1" smtClean="0"/>
              <a:t>l</a:t>
            </a:r>
            <a:r>
              <a:rPr lang="en-US" altLang="ja-JP" sz="2400" baseline="30000" dirty="0" err="1" smtClean="0"/>
              <a:t>+</a:t>
            </a:r>
            <a:r>
              <a:rPr lang="en-US" altLang="ja-JP" sz="2400" dirty="0" err="1" smtClean="0"/>
              <a:t>l</a:t>
            </a:r>
            <a:r>
              <a:rPr lang="en-US" altLang="ja-JP" sz="2400" baseline="30000" dirty="0" smtClean="0"/>
              <a:t>-</a:t>
            </a:r>
            <a:r>
              <a:rPr lang="en-US" altLang="ja-JP" sz="2400" dirty="0" smtClean="0"/>
              <a:t>) distribution is consistent with MC expectation.</a:t>
            </a:r>
            <a:endParaRPr lang="ja-JP" altLang="en-US" sz="2400" dirty="0" smtClean="0"/>
          </a:p>
        </p:txBody>
      </p:sp>
      <p:pic>
        <p:nvPicPr>
          <p:cNvPr id="141313" name="Picture 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84879" y="1844105"/>
            <a:ext cx="3799267" cy="3430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Line 60"/>
          <p:cNvSpPr>
            <a:spLocks noChangeShapeType="1"/>
          </p:cNvSpPr>
          <p:nvPr/>
        </p:nvSpPr>
        <p:spPr bwMode="auto">
          <a:xfrm flipV="1">
            <a:off x="4671051" y="3991970"/>
            <a:ext cx="1067833" cy="711770"/>
          </a:xfrm>
          <a:prstGeom prst="line">
            <a:avLst/>
          </a:prstGeom>
          <a:noFill/>
          <a:ln w="25400">
            <a:solidFill>
              <a:srgbClr val="0000FF"/>
            </a:solidFill>
            <a:round/>
            <a:headEnd/>
            <a:tailEnd type="triangle" w="lg" len="lg"/>
          </a:ln>
          <a:effectLst/>
        </p:spPr>
        <p:txBody>
          <a:bodyPr/>
          <a:lstStyle/>
          <a:p>
            <a:endParaRPr lang="ja-JP" altLang="en-US"/>
          </a:p>
        </p:txBody>
      </p:sp>
      <p:sp>
        <p:nvSpPr>
          <p:cNvPr id="29" name="Line 61"/>
          <p:cNvSpPr>
            <a:spLocks noChangeShapeType="1"/>
          </p:cNvSpPr>
          <p:nvPr/>
        </p:nvSpPr>
        <p:spPr bwMode="auto">
          <a:xfrm flipH="1">
            <a:off x="5841242" y="3048693"/>
            <a:ext cx="894632" cy="329127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 type="triangle" w="lg" len="lg"/>
          </a:ln>
          <a:effectLst/>
        </p:spPr>
        <p:txBody>
          <a:bodyPr/>
          <a:lstStyle/>
          <a:p>
            <a:endParaRPr lang="ja-JP" altLang="en-US"/>
          </a:p>
        </p:txBody>
      </p:sp>
      <p:sp>
        <p:nvSpPr>
          <p:cNvPr id="31" name="Text Box 62"/>
          <p:cNvSpPr txBox="1">
            <a:spLocks noChangeArrowheads="1"/>
          </p:cNvSpPr>
          <p:nvPr/>
        </p:nvSpPr>
        <p:spPr bwMode="auto">
          <a:xfrm>
            <a:off x="4258212" y="4636551"/>
            <a:ext cx="93503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kumimoji="1" lang="en-US" altLang="ja-JP" dirty="0">
                <a:solidFill>
                  <a:srgbClr val="0000FF"/>
                </a:solidFill>
              </a:rPr>
              <a:t>SM</a:t>
            </a:r>
          </a:p>
        </p:txBody>
      </p:sp>
      <p:sp>
        <p:nvSpPr>
          <p:cNvPr id="32" name="Text Box 63"/>
          <p:cNvSpPr txBox="1">
            <a:spLocks noChangeArrowheads="1"/>
          </p:cNvSpPr>
          <p:nvPr/>
        </p:nvSpPr>
        <p:spPr bwMode="auto">
          <a:xfrm>
            <a:off x="6624638" y="2872638"/>
            <a:ext cx="251936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kumimoji="1" lang="en-US" altLang="ja-JP" dirty="0">
                <a:solidFill>
                  <a:srgbClr val="FF0000"/>
                </a:solidFill>
              </a:rPr>
              <a:t>Sign of C</a:t>
            </a:r>
            <a:r>
              <a:rPr kumimoji="1" lang="en-US" altLang="ja-JP" baseline="-25000" dirty="0">
                <a:solidFill>
                  <a:srgbClr val="FF0000"/>
                </a:solidFill>
              </a:rPr>
              <a:t>7</a:t>
            </a:r>
            <a:r>
              <a:rPr kumimoji="1" lang="en-US" altLang="ja-JP" dirty="0">
                <a:solidFill>
                  <a:srgbClr val="FF0000"/>
                </a:solidFill>
              </a:rPr>
              <a:t> flipped case</a:t>
            </a:r>
          </a:p>
        </p:txBody>
      </p:sp>
      <p:sp>
        <p:nvSpPr>
          <p:cNvPr id="33" name="Text Box 64"/>
          <p:cNvSpPr txBox="1">
            <a:spLocks noChangeArrowheads="1"/>
          </p:cNvSpPr>
          <p:nvPr/>
        </p:nvSpPr>
        <p:spPr bwMode="auto">
          <a:xfrm>
            <a:off x="5893488" y="1633913"/>
            <a:ext cx="298767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ja-JP" sz="1400" dirty="0" err="1"/>
              <a:t>T.Goto</a:t>
            </a:r>
            <a:r>
              <a:rPr lang="en-US" altLang="ja-JP" sz="1400" dirty="0"/>
              <a:t> et al. PRD 55 4273 (1997)</a:t>
            </a:r>
          </a:p>
        </p:txBody>
      </p:sp>
      <p:cxnSp>
        <p:nvCxnSpPr>
          <p:cNvPr id="34" name="直線矢印コネクタ 33"/>
          <p:cNvCxnSpPr/>
          <p:nvPr/>
        </p:nvCxnSpPr>
        <p:spPr>
          <a:xfrm>
            <a:off x="1584101" y="1416676"/>
            <a:ext cx="4095485" cy="175152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1314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263685" y="5085850"/>
            <a:ext cx="1443641" cy="3056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" name="円/楕円 39"/>
          <p:cNvSpPr/>
          <p:nvPr/>
        </p:nvSpPr>
        <p:spPr>
          <a:xfrm>
            <a:off x="1262128" y="3335628"/>
            <a:ext cx="669702" cy="1159099"/>
          </a:xfrm>
          <a:prstGeom prst="ellipse">
            <a:avLst/>
          </a:prstGeom>
          <a:noFill/>
          <a:ln>
            <a:solidFill>
              <a:srgbClr val="FF3399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1" name="正方形/長方形 40"/>
          <p:cNvSpPr/>
          <p:nvPr/>
        </p:nvSpPr>
        <p:spPr>
          <a:xfrm>
            <a:off x="2099256" y="1944709"/>
            <a:ext cx="244700" cy="2756079"/>
          </a:xfrm>
          <a:prstGeom prst="rect">
            <a:avLst/>
          </a:prstGeom>
          <a:solidFill>
            <a:srgbClr val="7030A0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2" name="正方形/長方形 41"/>
          <p:cNvSpPr/>
          <p:nvPr/>
        </p:nvSpPr>
        <p:spPr>
          <a:xfrm>
            <a:off x="2589825" y="1944709"/>
            <a:ext cx="117081" cy="2756079"/>
          </a:xfrm>
          <a:prstGeom prst="rect">
            <a:avLst/>
          </a:prstGeom>
          <a:solidFill>
            <a:srgbClr val="7030A0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5" name="正方形/長方形 44"/>
          <p:cNvSpPr/>
          <p:nvPr/>
        </p:nvSpPr>
        <p:spPr>
          <a:xfrm>
            <a:off x="2336363" y="4855335"/>
            <a:ext cx="772732" cy="369332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altLang="ja-JP" b="1" dirty="0" smtClean="0"/>
              <a:t>M</a:t>
            </a:r>
            <a:r>
              <a:rPr lang="en-US" altLang="ja-JP" b="1" baseline="-25000" dirty="0" smtClean="0"/>
              <a:t>l+l-</a:t>
            </a:r>
            <a:r>
              <a:rPr lang="en-US" altLang="ja-JP" b="1" baseline="30000" dirty="0" smtClean="0"/>
              <a:t>2</a:t>
            </a:r>
          </a:p>
        </p:txBody>
      </p:sp>
      <p:sp>
        <p:nvSpPr>
          <p:cNvPr id="46" name="円/楕円 45"/>
          <p:cNvSpPr/>
          <p:nvPr/>
        </p:nvSpPr>
        <p:spPr>
          <a:xfrm>
            <a:off x="5434883" y="2871989"/>
            <a:ext cx="669702" cy="1390919"/>
          </a:xfrm>
          <a:prstGeom prst="ellipse">
            <a:avLst/>
          </a:prstGeom>
          <a:noFill/>
          <a:ln>
            <a:solidFill>
              <a:srgbClr val="FF3399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solidFill>
                <a:srgbClr val="FF99CC"/>
              </a:solidFill>
            </a:endParaRPr>
          </a:p>
        </p:txBody>
      </p:sp>
      <p:sp>
        <p:nvSpPr>
          <p:cNvPr id="27" name="正方形/長方形 26"/>
          <p:cNvSpPr/>
          <p:nvPr/>
        </p:nvSpPr>
        <p:spPr>
          <a:xfrm>
            <a:off x="346268" y="5140513"/>
            <a:ext cx="206338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 smtClean="0"/>
              <a:t>(M</a:t>
            </a:r>
            <a:r>
              <a:rPr lang="en-US" altLang="ja-JP" baseline="-25000" dirty="0" smtClean="0"/>
              <a:t>Xs </a:t>
            </a:r>
            <a:r>
              <a:rPr lang="en-US" altLang="ja-JP" dirty="0" smtClean="0"/>
              <a:t>&lt; 2.0 GeV/c</a:t>
            </a:r>
            <a:r>
              <a:rPr lang="en-US" altLang="ja-JP" baseline="30000" dirty="0" smtClean="0"/>
              <a:t>2</a:t>
            </a:r>
            <a:r>
              <a:rPr lang="en-US" altLang="ja-JP" dirty="0" smtClean="0"/>
              <a:t>)</a:t>
            </a:r>
            <a:endParaRPr lang="ja-JP" altLang="en-US" dirty="0"/>
          </a:p>
        </p:txBody>
      </p:sp>
      <p:sp>
        <p:nvSpPr>
          <p:cNvPr id="36" name="テキスト ボックス 35"/>
          <p:cNvSpPr txBox="1"/>
          <p:nvPr/>
        </p:nvSpPr>
        <p:spPr>
          <a:xfrm>
            <a:off x="2075377" y="2024009"/>
            <a:ext cx="5342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>
                <a:solidFill>
                  <a:srgbClr val="6600FF"/>
                </a:solidFill>
              </a:rPr>
              <a:t>J/</a:t>
            </a:r>
            <a:r>
              <a:rPr kumimoji="1" lang="en-US" altLang="ja-JP" dirty="0" smtClean="0">
                <a:solidFill>
                  <a:srgbClr val="6600FF"/>
                </a:solidFill>
                <a:latin typeface="Symbol" pitchFamily="18" charset="2"/>
              </a:rPr>
              <a:t>y</a:t>
            </a:r>
            <a:endParaRPr kumimoji="1" lang="ja-JP" altLang="en-US" dirty="0">
              <a:solidFill>
                <a:srgbClr val="6600FF"/>
              </a:solidFill>
              <a:latin typeface="Symbol" pitchFamily="18" charset="2"/>
            </a:endParaRPr>
          </a:p>
        </p:txBody>
      </p:sp>
      <p:sp>
        <p:nvSpPr>
          <p:cNvPr id="37" name="テキスト ボックス 36"/>
          <p:cNvSpPr txBox="1"/>
          <p:nvPr/>
        </p:nvSpPr>
        <p:spPr>
          <a:xfrm>
            <a:off x="2506897" y="2034282"/>
            <a:ext cx="5342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>
                <a:solidFill>
                  <a:srgbClr val="6600FF"/>
                </a:solidFill>
                <a:latin typeface="Symbol" pitchFamily="18" charset="2"/>
              </a:rPr>
              <a:t>y</a:t>
            </a:r>
            <a:r>
              <a:rPr kumimoji="1" lang="en-US" altLang="ja-JP" dirty="0" smtClean="0">
                <a:solidFill>
                  <a:srgbClr val="6600FF"/>
                </a:solidFill>
                <a:latin typeface="+mj-lt"/>
              </a:rPr>
              <a:t>’</a:t>
            </a:r>
            <a:endParaRPr kumimoji="1" lang="ja-JP" altLang="en-US" dirty="0">
              <a:solidFill>
                <a:srgbClr val="6600FF"/>
              </a:solidFill>
              <a:latin typeface="+mj-lt"/>
            </a:endParaRPr>
          </a:p>
        </p:txBody>
      </p:sp>
      <p:sp>
        <p:nvSpPr>
          <p:cNvPr id="39" name="テキスト ボックス 38"/>
          <p:cNvSpPr txBox="1"/>
          <p:nvPr/>
        </p:nvSpPr>
        <p:spPr>
          <a:xfrm>
            <a:off x="6440181" y="2053119"/>
            <a:ext cx="5342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>
                <a:solidFill>
                  <a:srgbClr val="6600FF"/>
                </a:solidFill>
              </a:rPr>
              <a:t>J/</a:t>
            </a:r>
            <a:r>
              <a:rPr kumimoji="1" lang="en-US" altLang="ja-JP" dirty="0" smtClean="0">
                <a:solidFill>
                  <a:srgbClr val="6600FF"/>
                </a:solidFill>
                <a:latin typeface="Symbol" pitchFamily="18" charset="2"/>
              </a:rPr>
              <a:t>y</a:t>
            </a:r>
            <a:endParaRPr kumimoji="1" lang="ja-JP" altLang="en-US" dirty="0">
              <a:solidFill>
                <a:srgbClr val="6600FF"/>
              </a:solidFill>
              <a:latin typeface="Symbol" pitchFamily="18" charset="2"/>
            </a:endParaRPr>
          </a:p>
        </p:txBody>
      </p:sp>
      <p:sp>
        <p:nvSpPr>
          <p:cNvPr id="43" name="テキスト ボックス 42"/>
          <p:cNvSpPr txBox="1"/>
          <p:nvPr/>
        </p:nvSpPr>
        <p:spPr>
          <a:xfrm>
            <a:off x="6943620" y="2063392"/>
            <a:ext cx="5342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>
                <a:solidFill>
                  <a:srgbClr val="6600FF"/>
                </a:solidFill>
                <a:latin typeface="Symbol" pitchFamily="18" charset="2"/>
              </a:rPr>
              <a:t>y</a:t>
            </a:r>
            <a:r>
              <a:rPr kumimoji="1" lang="en-US" altLang="ja-JP" dirty="0" smtClean="0">
                <a:solidFill>
                  <a:srgbClr val="6600FF"/>
                </a:solidFill>
                <a:latin typeface="+mj-lt"/>
              </a:rPr>
              <a:t>’</a:t>
            </a:r>
            <a:endParaRPr kumimoji="1" lang="ja-JP" altLang="en-US" dirty="0">
              <a:solidFill>
                <a:srgbClr val="6600FF"/>
              </a:solidFill>
              <a:latin typeface="+mj-lt"/>
            </a:endParaRPr>
          </a:p>
        </p:txBody>
      </p:sp>
      <p:sp>
        <p:nvSpPr>
          <p:cNvPr id="44" name="正方形/長方形 43"/>
          <p:cNvSpPr/>
          <p:nvPr/>
        </p:nvSpPr>
        <p:spPr>
          <a:xfrm>
            <a:off x="188259" y="5657671"/>
            <a:ext cx="295835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altLang="ja-JP" dirty="0" smtClean="0"/>
              <a:t>MC normalization:</a:t>
            </a:r>
          </a:p>
          <a:p>
            <a:pPr algn="l"/>
            <a:r>
              <a:rPr lang="en-US" altLang="ja-JP" dirty="0" smtClean="0"/>
              <a:t>based on the BR </a:t>
            </a:r>
          </a:p>
          <a:p>
            <a:pPr algn="l"/>
            <a:r>
              <a:rPr lang="en-US" altLang="ja-JP" dirty="0" smtClean="0"/>
              <a:t>measured in this analysis.</a:t>
            </a:r>
            <a:endParaRPr lang="ja-JP" altLang="en-US" dirty="0" smtClean="0"/>
          </a:p>
        </p:txBody>
      </p:sp>
      <p:sp>
        <p:nvSpPr>
          <p:cNvPr id="47" name="TextBox 46"/>
          <p:cNvSpPr txBox="1"/>
          <p:nvPr/>
        </p:nvSpPr>
        <p:spPr>
          <a:xfrm>
            <a:off x="3143240" y="1785926"/>
            <a:ext cx="1428596" cy="3693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preliminary</a:t>
            </a:r>
            <a:endParaRPr lang="en-US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ko-KR" smtClean="0"/>
              <a:t>March 10,  La Thuile</a:t>
            </a:r>
            <a:endParaRPr lang="ko-KR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smtClean="0"/>
              <a:t>Bondar A.   EW Rare Decays</a:t>
            </a:r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91AB6-01E3-41D7-977B-3CD6763F5715}" type="slidenum">
              <a:rPr lang="ko-KR" altLang="en-US" smtClean="0"/>
              <a:pPr/>
              <a:t>24</a:t>
            </a:fld>
            <a:endParaRPr lang="ko-KR" altLang="en-US" dirty="0"/>
          </a:p>
        </p:txBody>
      </p:sp>
      <p:pic>
        <p:nvPicPr>
          <p:cNvPr id="7" name="Picture 7" descr="figure03"/>
          <p:cNvPicPr>
            <a:picLocks noChangeAspect="1" noChangeArrowheads="1"/>
          </p:cNvPicPr>
          <p:nvPr/>
        </p:nvPicPr>
        <p:blipFill>
          <a:blip r:embed="rId2" cstate="print"/>
          <a:srcRect r="4169"/>
          <a:stretch>
            <a:fillRect/>
          </a:stretch>
        </p:blipFill>
        <p:spPr bwMode="auto">
          <a:xfrm>
            <a:off x="0" y="2133600"/>
            <a:ext cx="2782325" cy="2531449"/>
          </a:xfrm>
          <a:prstGeom prst="rect">
            <a:avLst/>
          </a:prstGeom>
          <a:noFill/>
        </p:spPr>
      </p:pic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228600" y="762000"/>
            <a:ext cx="8763000" cy="5257800"/>
          </a:xfrm>
        </p:spPr>
        <p:txBody>
          <a:bodyPr>
            <a:normAutofit/>
          </a:bodyPr>
          <a:lstStyle/>
          <a:p>
            <a:r>
              <a:rPr lang="en-US" sz="2000" dirty="0" smtClean="0"/>
              <a:t>Method:</a:t>
            </a:r>
          </a:p>
          <a:p>
            <a:pPr lvl="1"/>
            <a:r>
              <a:rPr lang="en-US" sz="1800" dirty="0" smtClean="0"/>
              <a:t>Tag one B using </a:t>
            </a:r>
            <a:r>
              <a:rPr lang="en-US" sz="1800" i="1" dirty="0" smtClean="0"/>
              <a:t>D</a:t>
            </a:r>
            <a:r>
              <a:rPr lang="en-US" sz="1800" i="1" baseline="30000" dirty="0" smtClean="0"/>
              <a:t>(</a:t>
            </a:r>
            <a:r>
              <a:rPr lang="en-US" sz="1800" i="1" dirty="0" smtClean="0"/>
              <a:t>*</a:t>
            </a:r>
            <a:r>
              <a:rPr lang="en-US" sz="1800" i="1" baseline="30000" dirty="0" smtClean="0"/>
              <a:t>)</a:t>
            </a:r>
            <a:r>
              <a:rPr lang="en-US" sz="1800" i="1" dirty="0" smtClean="0">
                <a:latin typeface="Script MT Bold" pitchFamily="66" charset="0"/>
              </a:rPr>
              <a:t>l</a:t>
            </a:r>
            <a:r>
              <a:rPr lang="en-US" sz="1800" i="1" dirty="0" smtClean="0">
                <a:sym typeface="Symbol" pitchFamily="18" charset="2"/>
              </a:rPr>
              <a:t> </a:t>
            </a:r>
            <a:r>
              <a:rPr lang="en-US" sz="1800" dirty="0" smtClean="0"/>
              <a:t>(~1% efficiency)</a:t>
            </a:r>
          </a:p>
          <a:p>
            <a:pPr lvl="1"/>
            <a:r>
              <a:rPr lang="en-US" sz="1800" dirty="0" smtClean="0"/>
              <a:t>Look for a lone K</a:t>
            </a:r>
          </a:p>
          <a:p>
            <a:pPr lvl="1"/>
            <a:r>
              <a:rPr lang="en-US" sz="1800" dirty="0" smtClean="0"/>
              <a:t>Multivariate technique (bagged decision tree) to select events</a:t>
            </a:r>
          </a:p>
          <a:p>
            <a:pPr lvl="1">
              <a:buNone/>
            </a:pPr>
            <a:r>
              <a:rPr lang="en-US" sz="1800" dirty="0" smtClean="0"/>
              <a:t>    [</a:t>
            </a:r>
            <a:r>
              <a:rPr lang="en-US" sz="1800" dirty="0" err="1" smtClean="0"/>
              <a:t>Narsky</a:t>
            </a:r>
            <a:r>
              <a:rPr lang="en-US" sz="1800" dirty="0" smtClean="0"/>
              <a:t>, </a:t>
            </a:r>
            <a:r>
              <a:rPr lang="en-US" sz="1800" dirty="0" err="1" smtClean="0"/>
              <a:t>arXiv:physics</a:t>
            </a:r>
            <a:r>
              <a:rPr lang="en-US" sz="1800" dirty="0" smtClean="0"/>
              <a:t>/0507157v1(2004)] </a:t>
            </a:r>
            <a:endParaRPr lang="en-US" sz="1800" dirty="0"/>
          </a:p>
        </p:txBody>
      </p:sp>
      <p:grpSp>
        <p:nvGrpSpPr>
          <p:cNvPr id="9" name="Group 13"/>
          <p:cNvGrpSpPr/>
          <p:nvPr/>
        </p:nvGrpSpPr>
        <p:grpSpPr>
          <a:xfrm>
            <a:off x="5972267" y="699253"/>
            <a:ext cx="3267269" cy="811099"/>
            <a:chOff x="4962331" y="850615"/>
            <a:chExt cx="3267269" cy="811099"/>
          </a:xfrm>
        </p:grpSpPr>
        <p:grpSp>
          <p:nvGrpSpPr>
            <p:cNvPr id="10" name="Group 7"/>
            <p:cNvGrpSpPr/>
            <p:nvPr/>
          </p:nvGrpSpPr>
          <p:grpSpPr>
            <a:xfrm>
              <a:off x="4962331" y="850615"/>
              <a:ext cx="3267269" cy="811099"/>
              <a:chOff x="4724400" y="990600"/>
              <a:chExt cx="3267269" cy="609600"/>
            </a:xfrm>
          </p:grpSpPr>
          <p:sp>
            <p:nvSpPr>
              <p:cNvPr id="12" name="TextBox 11"/>
              <p:cNvSpPr txBox="1"/>
              <p:nvPr/>
            </p:nvSpPr>
            <p:spPr>
              <a:xfrm>
                <a:off x="5248469" y="1038539"/>
                <a:ext cx="2743200" cy="4857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 smtClean="0">
                    <a:latin typeface="Arial" pitchFamily="34" charset="0"/>
                    <a:cs typeface="Arial" pitchFamily="34" charset="0"/>
                  </a:rPr>
                  <a:t>459M BB</a:t>
                </a:r>
              </a:p>
              <a:p>
                <a:r>
                  <a:rPr lang="en-US" dirty="0" smtClean="0">
                    <a:latin typeface="Arial" pitchFamily="34" charset="0"/>
                    <a:cs typeface="Arial" pitchFamily="34" charset="0"/>
                  </a:rPr>
                  <a:t>Preliminary</a:t>
                </a:r>
                <a:endParaRPr lang="en-US" dirty="0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3" name="Rectangle 12"/>
              <p:cNvSpPr/>
              <p:nvPr/>
            </p:nvSpPr>
            <p:spPr>
              <a:xfrm>
                <a:off x="4724400" y="990600"/>
                <a:ext cx="3114869" cy="609600"/>
              </a:xfrm>
              <a:prstGeom prst="rect">
                <a:avLst/>
              </a:prstGeom>
              <a:noFill/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pic>
          <p:nvPicPr>
            <p:cNvPr id="11" name="Content Placeholder 11" descr="babar_small_flag.jpg"/>
            <p:cNvPicPr>
              <a:picLocks noChangeAspect="1"/>
            </p:cNvPicPr>
            <p:nvPr/>
          </p:nvPicPr>
          <p:blipFill>
            <a:blip r:embed="rId3" cstate="print"/>
            <a:srcRect b="3549"/>
            <a:stretch>
              <a:fillRect/>
            </a:stretch>
          </p:blipFill>
          <p:spPr>
            <a:xfrm>
              <a:off x="4991876" y="877076"/>
              <a:ext cx="430133" cy="762000"/>
            </a:xfrm>
            <a:prstGeom prst="rect">
              <a:avLst/>
            </a:prstGeom>
          </p:spPr>
        </p:pic>
      </p:grpSp>
      <p:grpSp>
        <p:nvGrpSpPr>
          <p:cNvPr id="14" name="Group 30"/>
          <p:cNvGrpSpPr>
            <a:grpSpLocks/>
          </p:cNvGrpSpPr>
          <p:nvPr/>
        </p:nvGrpSpPr>
        <p:grpSpPr bwMode="auto">
          <a:xfrm>
            <a:off x="2819400" y="2286000"/>
            <a:ext cx="3276600" cy="2265178"/>
            <a:chOff x="288" y="1056"/>
            <a:chExt cx="2880" cy="1991"/>
          </a:xfrm>
        </p:grpSpPr>
        <p:grpSp>
          <p:nvGrpSpPr>
            <p:cNvPr id="15" name="Group 29"/>
            <p:cNvGrpSpPr>
              <a:grpSpLocks/>
            </p:cNvGrpSpPr>
            <p:nvPr/>
          </p:nvGrpSpPr>
          <p:grpSpPr bwMode="auto">
            <a:xfrm>
              <a:off x="288" y="1056"/>
              <a:ext cx="2880" cy="1991"/>
              <a:chOff x="336" y="486"/>
              <a:chExt cx="2880" cy="1991"/>
            </a:xfrm>
          </p:grpSpPr>
          <p:grpSp>
            <p:nvGrpSpPr>
              <p:cNvPr id="17" name="Group 28"/>
              <p:cNvGrpSpPr>
                <a:grpSpLocks/>
              </p:cNvGrpSpPr>
              <p:nvPr/>
            </p:nvGrpSpPr>
            <p:grpSpPr bwMode="auto">
              <a:xfrm>
                <a:off x="336" y="486"/>
                <a:ext cx="2880" cy="1991"/>
                <a:chOff x="336" y="486"/>
                <a:chExt cx="2880" cy="1991"/>
              </a:xfrm>
            </p:grpSpPr>
            <p:grpSp>
              <p:nvGrpSpPr>
                <p:cNvPr id="19" name="Group 27"/>
                <p:cNvGrpSpPr>
                  <a:grpSpLocks/>
                </p:cNvGrpSpPr>
                <p:nvPr/>
              </p:nvGrpSpPr>
              <p:grpSpPr bwMode="auto">
                <a:xfrm>
                  <a:off x="336" y="486"/>
                  <a:ext cx="2880" cy="1970"/>
                  <a:chOff x="336" y="486"/>
                  <a:chExt cx="2880" cy="1970"/>
                </a:xfrm>
              </p:grpSpPr>
              <p:grpSp>
                <p:nvGrpSpPr>
                  <p:cNvPr id="21" name="Group 25"/>
                  <p:cNvGrpSpPr>
                    <a:grpSpLocks/>
                  </p:cNvGrpSpPr>
                  <p:nvPr/>
                </p:nvGrpSpPr>
                <p:grpSpPr bwMode="auto">
                  <a:xfrm>
                    <a:off x="336" y="486"/>
                    <a:ext cx="2880" cy="1970"/>
                    <a:chOff x="0" y="1200"/>
                    <a:chExt cx="2880" cy="1970"/>
                  </a:xfrm>
                </p:grpSpPr>
                <p:pic>
                  <p:nvPicPr>
                    <p:cNvPr id="23" name="Picture 15"/>
                    <p:cNvPicPr>
                      <a:picLocks noChangeAspect="1" noChangeArrowheads="1"/>
                    </p:cNvPicPr>
                    <p:nvPr/>
                  </p:nvPicPr>
                  <p:blipFill>
                    <a:blip r:embed="rId4" cstate="print"/>
                    <a:srcRect/>
                    <a:stretch>
                      <a:fillRect/>
                    </a:stretch>
                  </p:blipFill>
                  <p:spPr bwMode="auto">
                    <a:xfrm>
                      <a:off x="0" y="1392"/>
                      <a:ext cx="2781" cy="1778"/>
                    </a:xfrm>
                    <a:prstGeom prst="rect">
                      <a:avLst/>
                    </a:prstGeom>
                    <a:noFill/>
                    <a:ln w="9525" algn="ctr">
                      <a:noFill/>
                      <a:miter lim="800000"/>
                      <a:headEnd/>
                      <a:tailEnd/>
                    </a:ln>
                    <a:effectLst/>
                  </p:spPr>
                </p:pic>
                <p:sp>
                  <p:nvSpPr>
                    <p:cNvPr id="24" name="Line 5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2460" y="1440"/>
                      <a:ext cx="0" cy="1536"/>
                    </a:xfrm>
                    <a:prstGeom prst="line">
                      <a:avLst/>
                    </a:prstGeom>
                    <a:noFill/>
                    <a:ln w="28575">
                      <a:solidFill>
                        <a:srgbClr val="000080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5" name="Line 7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2448" y="1440"/>
                      <a:ext cx="282" cy="0"/>
                    </a:xfrm>
                    <a:prstGeom prst="line">
                      <a:avLst/>
                    </a:prstGeom>
                    <a:noFill/>
                    <a:ln w="15875">
                      <a:solidFill>
                        <a:schemeClr val="accent2"/>
                      </a:solidFill>
                      <a:round/>
                      <a:headEnd/>
                      <a:tailEnd type="triangle" w="lg" len="lg"/>
                    </a:ln>
                    <a:effectLst/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6" name="Text Box 8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1674" y="1200"/>
                      <a:ext cx="1206" cy="201"/>
                    </a:xfrm>
                    <a:prstGeom prst="rect">
                      <a:avLst/>
                    </a:prstGeom>
                    <a:noFill/>
                    <a:ln w="9525" algn="ctr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pPr marL="342900" indent="-342900" algn="l">
                        <a:buFontTx/>
                        <a:buNone/>
                      </a:pPr>
                      <a:r>
                        <a:rPr lang="en-US" sz="1400" dirty="0">
                          <a:solidFill>
                            <a:schemeClr val="accent2"/>
                          </a:solidFill>
                        </a:rPr>
                        <a:t>Signal Region</a:t>
                      </a:r>
                    </a:p>
                  </p:txBody>
                </p:sp>
              </p:grpSp>
              <p:sp>
                <p:nvSpPr>
                  <p:cNvPr id="22" name="Rectangle 19"/>
                  <p:cNvSpPr>
                    <a:spLocks noChangeArrowheads="1"/>
                  </p:cNvSpPr>
                  <p:nvPr/>
                </p:nvSpPr>
                <p:spPr bwMode="auto">
                  <a:xfrm>
                    <a:off x="2082" y="2352"/>
                    <a:ext cx="462" cy="102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 algn="ctr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sp>
              <p:nvSpPr>
                <p:cNvPr id="20" name="Text Box 21"/>
                <p:cNvSpPr txBox="1">
                  <a:spLocks noChangeArrowheads="1"/>
                </p:cNvSpPr>
                <p:nvPr/>
              </p:nvSpPr>
              <p:spPr bwMode="auto">
                <a:xfrm>
                  <a:off x="2046" y="2304"/>
                  <a:ext cx="547" cy="173"/>
                </a:xfrm>
                <a:prstGeom prst="rect">
                  <a:avLst/>
                </a:prstGeom>
                <a:noFill/>
                <a:ln w="9525" algn="ctr">
                  <a:noFill/>
                  <a:miter lim="800000"/>
                  <a:headEnd/>
                  <a:tailEnd/>
                </a:ln>
                <a:effectLst/>
              </p:spPr>
              <p:txBody>
                <a:bodyPr wrap="none">
                  <a:spAutoFit/>
                </a:bodyPr>
                <a:lstStyle/>
                <a:p>
                  <a:pPr marL="342900" indent="-342900" algn="l">
                    <a:buFontTx/>
                    <a:buNone/>
                  </a:pPr>
                  <a:r>
                    <a:rPr lang="en-US" sz="1200" b="1" dirty="0"/>
                    <a:t>Classifier</a:t>
                  </a:r>
                </a:p>
              </p:txBody>
            </p:sp>
          </p:grpSp>
          <p:sp>
            <p:nvSpPr>
              <p:cNvPr id="18" name="Text Box 17"/>
              <p:cNvSpPr txBox="1">
                <a:spLocks noChangeArrowheads="1"/>
              </p:cNvSpPr>
              <p:nvPr/>
            </p:nvSpPr>
            <p:spPr bwMode="auto">
              <a:xfrm>
                <a:off x="672" y="1759"/>
                <a:ext cx="1518" cy="271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pPr marL="342900" indent="-342900" algn="l">
                  <a:spcBef>
                    <a:spcPct val="50000"/>
                  </a:spcBef>
                  <a:buFontTx/>
                  <a:buNone/>
                </a:pPr>
                <a:r>
                  <a:rPr lang="en-US" sz="1400" b="1" i="1" dirty="0" err="1">
                    <a:latin typeface="Constantia" pitchFamily="18" charset="0"/>
                  </a:rPr>
                  <a:t>BaBar</a:t>
                </a:r>
                <a:r>
                  <a:rPr lang="en-US" sz="1400" dirty="0">
                    <a:latin typeface="Constantia" pitchFamily="18" charset="0"/>
                  </a:rPr>
                  <a:t> </a:t>
                </a:r>
                <a:r>
                  <a:rPr lang="en-US" sz="1400" dirty="0" smtClean="0">
                    <a:latin typeface="Constantia" pitchFamily="18" charset="0"/>
                  </a:rPr>
                  <a:t>Preliminary</a:t>
                </a:r>
                <a:endParaRPr lang="en-US" sz="1400" dirty="0">
                  <a:latin typeface="Constantia" pitchFamily="18" charset="0"/>
                </a:endParaRPr>
              </a:p>
            </p:txBody>
          </p:sp>
        </p:grpSp>
        <p:sp>
          <p:nvSpPr>
            <p:cNvPr id="16" name="Text Box 12"/>
            <p:cNvSpPr txBox="1">
              <a:spLocks noChangeArrowheads="1"/>
            </p:cNvSpPr>
            <p:nvPr/>
          </p:nvSpPr>
          <p:spPr bwMode="auto">
            <a:xfrm>
              <a:off x="1776" y="1488"/>
              <a:ext cx="385" cy="36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marL="342900" indent="-342900" algn="l">
                <a:buFontTx/>
                <a:buNone/>
              </a:pPr>
              <a:r>
                <a:rPr lang="en-US" sz="3200" i="1">
                  <a:solidFill>
                    <a:srgbClr val="FF0000"/>
                  </a:solidFill>
                </a:rPr>
                <a:t>K</a:t>
              </a:r>
              <a:r>
                <a:rPr lang="en-US" sz="3200" i="1" baseline="30000">
                  <a:solidFill>
                    <a:srgbClr val="FF0000"/>
                  </a:solidFill>
                </a:rPr>
                <a:t>+</a:t>
              </a:r>
            </a:p>
          </p:txBody>
        </p:sp>
      </p:grpSp>
      <p:grpSp>
        <p:nvGrpSpPr>
          <p:cNvPr id="27" name="Group 32"/>
          <p:cNvGrpSpPr>
            <a:grpSpLocks/>
          </p:cNvGrpSpPr>
          <p:nvPr/>
        </p:nvGrpSpPr>
        <p:grpSpPr bwMode="auto">
          <a:xfrm>
            <a:off x="6021457" y="2237096"/>
            <a:ext cx="3503543" cy="2307509"/>
            <a:chOff x="2830" y="1281"/>
            <a:chExt cx="3195" cy="1971"/>
          </a:xfrm>
        </p:grpSpPr>
        <p:grpSp>
          <p:nvGrpSpPr>
            <p:cNvPr id="28" name="Group 31"/>
            <p:cNvGrpSpPr>
              <a:grpSpLocks/>
            </p:cNvGrpSpPr>
            <p:nvPr/>
          </p:nvGrpSpPr>
          <p:grpSpPr bwMode="auto">
            <a:xfrm>
              <a:off x="2830" y="1281"/>
              <a:ext cx="3195" cy="1971"/>
              <a:chOff x="2830" y="1281"/>
              <a:chExt cx="3195" cy="1971"/>
            </a:xfrm>
          </p:grpSpPr>
          <p:pic>
            <p:nvPicPr>
              <p:cNvPr id="30" name="Picture 16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2830" y="1474"/>
                <a:ext cx="2758" cy="1778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</p:pic>
          <p:sp>
            <p:nvSpPr>
              <p:cNvPr id="31" name="Line 6"/>
              <p:cNvSpPr>
                <a:spLocks noChangeShapeType="1"/>
              </p:cNvSpPr>
              <p:nvPr/>
            </p:nvSpPr>
            <p:spPr bwMode="auto">
              <a:xfrm flipV="1">
                <a:off x="5222" y="1505"/>
                <a:ext cx="0" cy="1536"/>
              </a:xfrm>
              <a:prstGeom prst="line">
                <a:avLst/>
              </a:prstGeom>
              <a:noFill/>
              <a:ln w="28575">
                <a:solidFill>
                  <a:srgbClr val="000080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2" name="Text Box 9"/>
              <p:cNvSpPr txBox="1">
                <a:spLocks noChangeArrowheads="1"/>
              </p:cNvSpPr>
              <p:nvPr/>
            </p:nvSpPr>
            <p:spPr bwMode="auto">
              <a:xfrm>
                <a:off x="4428" y="1281"/>
                <a:ext cx="1597" cy="507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/>
              <a:lstStyle/>
              <a:p>
                <a:pPr marL="342900" indent="-342900" algn="l">
                  <a:buFontTx/>
                  <a:buNone/>
                </a:pPr>
                <a:r>
                  <a:rPr lang="en-US" sz="1400" dirty="0">
                    <a:solidFill>
                      <a:schemeClr val="accent2"/>
                    </a:solidFill>
                  </a:rPr>
                  <a:t>Signal Region</a:t>
                </a:r>
              </a:p>
            </p:txBody>
          </p:sp>
          <p:sp>
            <p:nvSpPr>
              <p:cNvPr id="33" name="Line 10"/>
              <p:cNvSpPr>
                <a:spLocks noChangeShapeType="1"/>
              </p:cNvSpPr>
              <p:nvPr/>
            </p:nvSpPr>
            <p:spPr bwMode="auto">
              <a:xfrm>
                <a:off x="5210" y="1500"/>
                <a:ext cx="282" cy="5"/>
              </a:xfrm>
              <a:prstGeom prst="line">
                <a:avLst/>
              </a:prstGeom>
              <a:noFill/>
              <a:ln w="15875">
                <a:solidFill>
                  <a:schemeClr val="accent2"/>
                </a:solidFill>
                <a:round/>
                <a:headEnd/>
                <a:tailEnd type="triangle" w="lg" len="lg"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4" name="Text Box 13"/>
              <p:cNvSpPr txBox="1">
                <a:spLocks noChangeArrowheads="1"/>
              </p:cNvSpPr>
              <p:nvPr/>
            </p:nvSpPr>
            <p:spPr bwMode="auto">
              <a:xfrm>
                <a:off x="4608" y="1488"/>
                <a:ext cx="399" cy="365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marL="342900" indent="-342900" algn="l">
                  <a:buFontTx/>
                  <a:buNone/>
                </a:pPr>
                <a:r>
                  <a:rPr lang="en-US" sz="3200" i="1" dirty="0">
                    <a:solidFill>
                      <a:srgbClr val="FF0000"/>
                    </a:solidFill>
                  </a:rPr>
                  <a:t>K</a:t>
                </a:r>
                <a:r>
                  <a:rPr lang="en-US" sz="3200" i="1" baseline="-25000" dirty="0">
                    <a:solidFill>
                      <a:srgbClr val="FF0000"/>
                    </a:solidFill>
                  </a:rPr>
                  <a:t>S</a:t>
                </a:r>
              </a:p>
            </p:txBody>
          </p:sp>
          <p:sp>
            <p:nvSpPr>
              <p:cNvPr id="35" name="Rectangle 20"/>
              <p:cNvSpPr>
                <a:spLocks noChangeArrowheads="1"/>
              </p:cNvSpPr>
              <p:nvPr/>
            </p:nvSpPr>
            <p:spPr bwMode="auto">
              <a:xfrm>
                <a:off x="4590" y="3103"/>
                <a:ext cx="462" cy="144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29" name="Text Box 22"/>
            <p:cNvSpPr txBox="1">
              <a:spLocks noChangeArrowheads="1"/>
            </p:cNvSpPr>
            <p:nvPr/>
          </p:nvSpPr>
          <p:spPr bwMode="auto">
            <a:xfrm>
              <a:off x="4496" y="3057"/>
              <a:ext cx="547" cy="17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marL="342900" indent="-342900" algn="l">
                <a:buFontTx/>
                <a:buNone/>
              </a:pPr>
              <a:r>
                <a:rPr lang="en-US" sz="1200" b="1" dirty="0"/>
                <a:t>Classifier</a:t>
              </a:r>
            </a:p>
          </p:txBody>
        </p:sp>
      </p:grpSp>
      <p:sp>
        <p:nvSpPr>
          <p:cNvPr id="36" name="Text Box 17"/>
          <p:cNvSpPr txBox="1">
            <a:spLocks noChangeArrowheads="1"/>
          </p:cNvSpPr>
          <p:nvPr/>
        </p:nvSpPr>
        <p:spPr bwMode="auto">
          <a:xfrm>
            <a:off x="6248400" y="3858805"/>
            <a:ext cx="1752624" cy="30777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342900" indent="-342900" algn="l">
              <a:spcBef>
                <a:spcPct val="50000"/>
              </a:spcBef>
              <a:buFontTx/>
              <a:buNone/>
            </a:pPr>
            <a:r>
              <a:rPr lang="en-US" sz="1400" b="1" i="1" dirty="0" err="1">
                <a:latin typeface="Constantia" pitchFamily="18" charset="0"/>
              </a:rPr>
              <a:t>BaBar</a:t>
            </a:r>
            <a:r>
              <a:rPr lang="en-US" sz="1400" dirty="0">
                <a:latin typeface="Constantia" pitchFamily="18" charset="0"/>
              </a:rPr>
              <a:t> Preliminary</a:t>
            </a:r>
          </a:p>
        </p:txBody>
      </p:sp>
      <p:pic>
        <p:nvPicPr>
          <p:cNvPr id="37" name="Picture 8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248400" y="4546623"/>
            <a:ext cx="2895600" cy="197918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sp>
        <p:nvSpPr>
          <p:cNvPr id="38" name="Text Box 11"/>
          <p:cNvSpPr txBox="1">
            <a:spLocks noChangeArrowheads="1"/>
          </p:cNvSpPr>
          <p:nvPr/>
        </p:nvSpPr>
        <p:spPr bwMode="auto">
          <a:xfrm>
            <a:off x="8534400" y="4832313"/>
            <a:ext cx="457200" cy="400110"/>
          </a:xfrm>
          <a:prstGeom prst="rect">
            <a:avLst/>
          </a:prstGeom>
          <a:noFill/>
          <a:ln w="9525" algn="ctr">
            <a:solidFill>
              <a:srgbClr val="0000FF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342900" indent="-342900" algn="l">
              <a:spcBef>
                <a:spcPct val="50000"/>
              </a:spcBef>
              <a:buFontTx/>
              <a:buNone/>
            </a:pPr>
            <a:r>
              <a:rPr lang="en-US" sz="2000" i="1">
                <a:solidFill>
                  <a:srgbClr val="0000FF"/>
                </a:solidFill>
              </a:rPr>
              <a:t>K</a:t>
            </a:r>
            <a:r>
              <a:rPr lang="en-US" sz="2000" i="1" baseline="-25000">
                <a:solidFill>
                  <a:srgbClr val="0000FF"/>
                </a:solidFill>
              </a:rPr>
              <a:t>S</a:t>
            </a:r>
          </a:p>
        </p:txBody>
      </p:sp>
      <p:pic>
        <p:nvPicPr>
          <p:cNvPr id="39" name="Picture 6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245888" y="4558352"/>
            <a:ext cx="2743200" cy="188518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sp>
        <p:nvSpPr>
          <p:cNvPr id="40" name="Text Box 9"/>
          <p:cNvSpPr txBox="1">
            <a:spLocks noChangeArrowheads="1"/>
          </p:cNvSpPr>
          <p:nvPr/>
        </p:nvSpPr>
        <p:spPr bwMode="auto">
          <a:xfrm>
            <a:off x="5105400" y="4953000"/>
            <a:ext cx="457200" cy="400110"/>
          </a:xfrm>
          <a:prstGeom prst="rect">
            <a:avLst/>
          </a:prstGeom>
          <a:noFill/>
          <a:ln w="9525" algn="ctr">
            <a:solidFill>
              <a:srgbClr val="0000FF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342900" indent="-342900" algn="l">
              <a:spcBef>
                <a:spcPct val="50000"/>
              </a:spcBef>
              <a:buFontTx/>
              <a:buNone/>
            </a:pPr>
            <a:r>
              <a:rPr lang="en-US" sz="2000" i="1">
                <a:solidFill>
                  <a:srgbClr val="0000FF"/>
                </a:solidFill>
              </a:rPr>
              <a:t>K</a:t>
            </a:r>
            <a:r>
              <a:rPr lang="en-US" sz="2000" i="1" baseline="30000">
                <a:solidFill>
                  <a:srgbClr val="0000FF"/>
                </a:solidFill>
              </a:rPr>
              <a:t>+</a:t>
            </a:r>
          </a:p>
        </p:txBody>
      </p:sp>
      <p:sp>
        <p:nvSpPr>
          <p:cNvPr id="46" name="제목 1"/>
          <p:cNvSpPr>
            <a:spLocks noGrp="1"/>
          </p:cNvSpPr>
          <p:nvPr>
            <p:ph type="title"/>
          </p:nvPr>
        </p:nvSpPr>
        <p:spPr>
          <a:xfrm>
            <a:off x="785786" y="0"/>
            <a:ext cx="7215238" cy="642918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/>
              <a:t> B-&gt;</a:t>
            </a:r>
            <a:r>
              <a:rPr lang="en-US" altLang="ko-KR" dirty="0" err="1" smtClean="0"/>
              <a:t>K</a:t>
            </a:r>
            <a:r>
              <a:rPr lang="en-US" altLang="ko-KR" dirty="0" err="1" smtClean="0">
                <a:latin typeface="Symbol" pitchFamily="18" charset="2"/>
              </a:rPr>
              <a:t>nn</a:t>
            </a:r>
            <a:r>
              <a:rPr lang="en-US" altLang="ko-KR" dirty="0" smtClean="0"/>
              <a:t> with </a:t>
            </a:r>
            <a:r>
              <a:rPr lang="en-US" altLang="ko-KR" dirty="0" err="1" smtClean="0"/>
              <a:t>Semileptonic</a:t>
            </a:r>
            <a:r>
              <a:rPr lang="en-US" altLang="ko-KR" dirty="0" smtClean="0"/>
              <a:t> Tagging</a:t>
            </a:r>
            <a:endParaRPr lang="ko-KR" altLang="en-US" dirty="0"/>
          </a:p>
        </p:txBody>
      </p:sp>
      <p:sp>
        <p:nvSpPr>
          <p:cNvPr id="47" name="TextBox 46"/>
          <p:cNvSpPr txBox="1"/>
          <p:nvPr/>
        </p:nvSpPr>
        <p:spPr>
          <a:xfrm>
            <a:off x="2103120" y="-91440"/>
            <a:ext cx="47434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latin typeface="Tahoma" pitchFamily="34" charset="0"/>
                <a:cs typeface="Tahoma" pitchFamily="34" charset="0"/>
              </a:rPr>
              <a:t>_</a:t>
            </a:r>
            <a:endParaRPr lang="en-US" sz="2000" b="1" dirty="0"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ko-KR" smtClean="0"/>
              <a:t>March 10,  La Thuile</a:t>
            </a:r>
            <a:endParaRPr lang="ko-KR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smtClean="0"/>
              <a:t>Bondar A.   EW Rare Decays</a:t>
            </a:r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91AB6-01E3-41D7-977B-3CD6763F5715}" type="slidenum">
              <a:rPr lang="ko-KR" altLang="en-US" smtClean="0"/>
              <a:pPr/>
              <a:t>25</a:t>
            </a:fld>
            <a:endParaRPr lang="ko-KR" altLang="en-US" dirty="0"/>
          </a:p>
        </p:txBody>
      </p:sp>
      <p:grpSp>
        <p:nvGrpSpPr>
          <p:cNvPr id="7" name="Group 13"/>
          <p:cNvGrpSpPr/>
          <p:nvPr/>
        </p:nvGrpSpPr>
        <p:grpSpPr>
          <a:xfrm>
            <a:off x="5638800" y="381000"/>
            <a:ext cx="3267269" cy="811099"/>
            <a:chOff x="4962331" y="850615"/>
            <a:chExt cx="3267269" cy="811099"/>
          </a:xfrm>
        </p:grpSpPr>
        <p:grpSp>
          <p:nvGrpSpPr>
            <p:cNvPr id="8" name="Group 7"/>
            <p:cNvGrpSpPr/>
            <p:nvPr/>
          </p:nvGrpSpPr>
          <p:grpSpPr>
            <a:xfrm>
              <a:off x="4962331" y="850615"/>
              <a:ext cx="3267269" cy="811099"/>
              <a:chOff x="4724400" y="990600"/>
              <a:chExt cx="3267269" cy="609600"/>
            </a:xfrm>
          </p:grpSpPr>
          <p:sp>
            <p:nvSpPr>
              <p:cNvPr id="10" name="Rectangle 9"/>
              <p:cNvSpPr/>
              <p:nvPr/>
            </p:nvSpPr>
            <p:spPr>
              <a:xfrm>
                <a:off x="4724400" y="990600"/>
                <a:ext cx="3114869" cy="60960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" name="TextBox 10"/>
              <p:cNvSpPr txBox="1"/>
              <p:nvPr/>
            </p:nvSpPr>
            <p:spPr>
              <a:xfrm>
                <a:off x="5248469" y="1038539"/>
                <a:ext cx="2743200" cy="4857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 smtClean="0">
                    <a:latin typeface="Arial" pitchFamily="34" charset="0"/>
                    <a:cs typeface="Arial" pitchFamily="34" charset="0"/>
                  </a:rPr>
                  <a:t>459M BB</a:t>
                </a:r>
              </a:p>
              <a:p>
                <a:r>
                  <a:rPr lang="en-US" dirty="0" smtClean="0">
                    <a:latin typeface="Arial" pitchFamily="34" charset="0"/>
                    <a:cs typeface="Arial" pitchFamily="34" charset="0"/>
                  </a:rPr>
                  <a:t>Preliminary</a:t>
                </a:r>
                <a:endParaRPr lang="en-US" dirty="0">
                  <a:latin typeface="Arial" pitchFamily="34" charset="0"/>
                  <a:cs typeface="Arial" pitchFamily="34" charset="0"/>
                </a:endParaRPr>
              </a:p>
            </p:txBody>
          </p:sp>
        </p:grpSp>
        <p:pic>
          <p:nvPicPr>
            <p:cNvPr id="9" name="Content Placeholder 11" descr="babar_small_flag.jpg"/>
            <p:cNvPicPr>
              <a:picLocks noChangeAspect="1"/>
            </p:cNvPicPr>
            <p:nvPr/>
          </p:nvPicPr>
          <p:blipFill>
            <a:blip r:embed="rId3" cstate="print"/>
            <a:srcRect b="3549"/>
            <a:stretch>
              <a:fillRect/>
            </a:stretch>
          </p:blipFill>
          <p:spPr>
            <a:xfrm>
              <a:off x="4991876" y="877076"/>
              <a:ext cx="430133" cy="762000"/>
            </a:xfrm>
            <a:prstGeom prst="rect">
              <a:avLst/>
            </a:prstGeom>
          </p:spPr>
        </p:pic>
      </p:grpSp>
      <p:sp>
        <p:nvSpPr>
          <p:cNvPr id="12" name="TextBox 11"/>
          <p:cNvSpPr txBox="1"/>
          <p:nvPr/>
        </p:nvSpPr>
        <p:spPr>
          <a:xfrm>
            <a:off x="152400" y="838200"/>
            <a:ext cx="3962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Decision tree outputs in signal region:</a:t>
            </a:r>
            <a:endParaRPr lang="en-US" dirty="0"/>
          </a:p>
        </p:txBody>
      </p:sp>
      <p:pic>
        <p:nvPicPr>
          <p:cNvPr id="13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8600" y="1219200"/>
            <a:ext cx="2743200" cy="188518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pic>
        <p:nvPicPr>
          <p:cNvPr id="14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19800" y="1298867"/>
            <a:ext cx="2819400" cy="194915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pic>
        <p:nvPicPr>
          <p:cNvPr id="15" name="Picture 8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048000" y="1219200"/>
            <a:ext cx="2895600" cy="197918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sp>
        <p:nvSpPr>
          <p:cNvPr id="16" name="Text Box 9"/>
          <p:cNvSpPr txBox="1">
            <a:spLocks noChangeArrowheads="1"/>
          </p:cNvSpPr>
          <p:nvPr/>
        </p:nvSpPr>
        <p:spPr bwMode="auto">
          <a:xfrm>
            <a:off x="2133600" y="1676400"/>
            <a:ext cx="457200" cy="400110"/>
          </a:xfrm>
          <a:prstGeom prst="rect">
            <a:avLst/>
          </a:prstGeom>
          <a:noFill/>
          <a:ln w="9525" algn="ctr">
            <a:solidFill>
              <a:srgbClr val="0000FF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342900" indent="-342900" algn="l">
              <a:spcBef>
                <a:spcPct val="50000"/>
              </a:spcBef>
              <a:buFontTx/>
              <a:buNone/>
            </a:pPr>
            <a:r>
              <a:rPr lang="en-US" sz="2000" i="1">
                <a:solidFill>
                  <a:srgbClr val="0000FF"/>
                </a:solidFill>
              </a:rPr>
              <a:t>K</a:t>
            </a:r>
            <a:r>
              <a:rPr lang="en-US" sz="2000" i="1" baseline="30000">
                <a:solidFill>
                  <a:srgbClr val="0000FF"/>
                </a:solidFill>
              </a:rPr>
              <a:t>+</a:t>
            </a:r>
          </a:p>
        </p:txBody>
      </p:sp>
      <p:sp>
        <p:nvSpPr>
          <p:cNvPr id="17" name="Text Box 10"/>
          <p:cNvSpPr txBox="1">
            <a:spLocks noChangeArrowheads="1"/>
          </p:cNvSpPr>
          <p:nvPr/>
        </p:nvSpPr>
        <p:spPr bwMode="auto">
          <a:xfrm>
            <a:off x="7467600" y="1676400"/>
            <a:ext cx="1447800" cy="630942"/>
          </a:xfrm>
          <a:prstGeom prst="rect">
            <a:avLst/>
          </a:prstGeom>
          <a:noFill/>
          <a:ln w="9525" algn="ctr">
            <a:solidFill>
              <a:srgbClr val="0000FF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342900" indent="-342900" algn="l">
              <a:spcBef>
                <a:spcPct val="50000"/>
              </a:spcBef>
              <a:buFontTx/>
              <a:buNone/>
            </a:pPr>
            <a:r>
              <a:rPr lang="en-US" sz="1400" i="1" dirty="0">
                <a:solidFill>
                  <a:srgbClr val="0000FF"/>
                </a:solidFill>
              </a:rPr>
              <a:t>K</a:t>
            </a:r>
            <a:r>
              <a:rPr lang="en-US" sz="1400" i="1" baseline="30000" dirty="0">
                <a:solidFill>
                  <a:srgbClr val="0000FF"/>
                </a:solidFill>
              </a:rPr>
              <a:t>+</a:t>
            </a:r>
            <a:r>
              <a:rPr lang="en-US" sz="1400" dirty="0">
                <a:solidFill>
                  <a:srgbClr val="0000FF"/>
                </a:solidFill>
              </a:rPr>
              <a:t> for </a:t>
            </a:r>
            <a:endParaRPr lang="en-US" sz="1400" dirty="0" smtClean="0">
              <a:solidFill>
                <a:srgbClr val="0000FF"/>
              </a:solidFill>
            </a:endParaRPr>
          </a:p>
          <a:p>
            <a:pPr marL="342900" indent="-342900" algn="l">
              <a:spcBef>
                <a:spcPct val="50000"/>
              </a:spcBef>
              <a:buFontTx/>
              <a:buNone/>
            </a:pPr>
            <a:r>
              <a:rPr lang="en-US" sz="1400" i="1" dirty="0" smtClean="0">
                <a:solidFill>
                  <a:srgbClr val="0000FF"/>
                </a:solidFill>
              </a:rPr>
              <a:t>p</a:t>
            </a:r>
            <a:r>
              <a:rPr lang="en-US" sz="1400" i="1" dirty="0">
                <a:solidFill>
                  <a:srgbClr val="0000FF"/>
                </a:solidFill>
              </a:rPr>
              <a:t>*(K</a:t>
            </a:r>
            <a:r>
              <a:rPr lang="en-US" sz="1400" i="1" baseline="30000" dirty="0">
                <a:solidFill>
                  <a:srgbClr val="0000FF"/>
                </a:solidFill>
              </a:rPr>
              <a:t>+</a:t>
            </a:r>
            <a:r>
              <a:rPr lang="en-US" sz="1400" i="1" dirty="0">
                <a:solidFill>
                  <a:srgbClr val="0000FF"/>
                </a:solidFill>
              </a:rPr>
              <a:t>)&lt;</a:t>
            </a:r>
            <a:r>
              <a:rPr lang="en-US" sz="1400" dirty="0">
                <a:solidFill>
                  <a:srgbClr val="0000FF"/>
                </a:solidFill>
              </a:rPr>
              <a:t>1.5 </a:t>
            </a:r>
            <a:r>
              <a:rPr lang="en-US" sz="1400" dirty="0" err="1">
                <a:solidFill>
                  <a:srgbClr val="0000FF"/>
                </a:solidFill>
              </a:rPr>
              <a:t>GeV</a:t>
            </a:r>
            <a:r>
              <a:rPr lang="en-US" sz="1400" dirty="0">
                <a:solidFill>
                  <a:srgbClr val="0000FF"/>
                </a:solidFill>
              </a:rPr>
              <a:t>/c</a:t>
            </a:r>
          </a:p>
        </p:txBody>
      </p:sp>
      <p:sp>
        <p:nvSpPr>
          <p:cNvPr id="18" name="Text Box 11"/>
          <p:cNvSpPr txBox="1">
            <a:spLocks noChangeArrowheads="1"/>
          </p:cNvSpPr>
          <p:nvPr/>
        </p:nvSpPr>
        <p:spPr bwMode="auto">
          <a:xfrm>
            <a:off x="5334000" y="1504890"/>
            <a:ext cx="457200" cy="400110"/>
          </a:xfrm>
          <a:prstGeom prst="rect">
            <a:avLst/>
          </a:prstGeom>
          <a:noFill/>
          <a:ln w="9525" algn="ctr">
            <a:solidFill>
              <a:srgbClr val="0000FF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342900" indent="-342900" algn="l">
              <a:spcBef>
                <a:spcPct val="50000"/>
              </a:spcBef>
              <a:buFontTx/>
              <a:buNone/>
            </a:pPr>
            <a:r>
              <a:rPr lang="en-US" sz="2000" i="1">
                <a:solidFill>
                  <a:srgbClr val="0000FF"/>
                </a:solidFill>
              </a:rPr>
              <a:t>K</a:t>
            </a:r>
            <a:r>
              <a:rPr lang="en-US" sz="2000" i="1" baseline="-25000">
                <a:solidFill>
                  <a:srgbClr val="0000FF"/>
                </a:solidFill>
              </a:rPr>
              <a:t>S</a:t>
            </a:r>
          </a:p>
        </p:txBody>
      </p:sp>
      <p:grpSp>
        <p:nvGrpSpPr>
          <p:cNvPr id="19" name="Group 67"/>
          <p:cNvGrpSpPr/>
          <p:nvPr/>
        </p:nvGrpSpPr>
        <p:grpSpPr>
          <a:xfrm>
            <a:off x="457200" y="3124200"/>
            <a:ext cx="8486775" cy="1219200"/>
            <a:chOff x="457200" y="3505200"/>
            <a:chExt cx="8486775" cy="1219200"/>
          </a:xfrm>
        </p:grpSpPr>
        <p:pic>
          <p:nvPicPr>
            <p:cNvPr id="20" name="Picture 103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457200" y="3810000"/>
              <a:ext cx="8437563" cy="914400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miter lim="800000"/>
              <a:headEnd/>
              <a:tailEnd/>
            </a:ln>
            <a:effectLst/>
          </p:spPr>
        </p:pic>
        <p:sp>
          <p:nvSpPr>
            <p:cNvPr id="21" name="Rectangle 115"/>
            <p:cNvSpPr>
              <a:spLocks noChangeArrowheads="1"/>
            </p:cNvSpPr>
            <p:nvPr/>
          </p:nvSpPr>
          <p:spPr bwMode="auto">
            <a:xfrm>
              <a:off x="5181600" y="3886200"/>
              <a:ext cx="1600200" cy="228600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marL="342900" indent="-342900" algn="ctr"/>
              <a:endParaRPr lang="en-US"/>
            </a:p>
          </p:txBody>
        </p:sp>
        <p:sp>
          <p:nvSpPr>
            <p:cNvPr id="22" name="Text Box 107"/>
            <p:cNvSpPr txBox="1">
              <a:spLocks noChangeArrowheads="1"/>
            </p:cNvSpPr>
            <p:nvPr/>
          </p:nvSpPr>
          <p:spPr bwMode="auto">
            <a:xfrm>
              <a:off x="5072066" y="3505200"/>
              <a:ext cx="3309934" cy="37623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marL="342900" indent="-342900" algn="l">
                <a:spcBef>
                  <a:spcPct val="50000"/>
                </a:spcBef>
                <a:buFontTx/>
                <a:buNone/>
              </a:pPr>
              <a:r>
                <a:rPr lang="en-US" dirty="0"/>
                <a:t>Partial Branching </a:t>
              </a:r>
              <a:r>
                <a:rPr lang="en-US" dirty="0" smtClean="0"/>
                <a:t>Fraction ULs</a:t>
              </a:r>
              <a:endParaRPr lang="en-US" dirty="0"/>
            </a:p>
          </p:txBody>
        </p:sp>
        <p:sp>
          <p:nvSpPr>
            <p:cNvPr id="23" name="Text Box 108"/>
            <p:cNvSpPr txBox="1">
              <a:spLocks noChangeArrowheads="1"/>
            </p:cNvSpPr>
            <p:nvPr/>
          </p:nvSpPr>
          <p:spPr bwMode="auto">
            <a:xfrm>
              <a:off x="5057775" y="3843338"/>
              <a:ext cx="1905000" cy="30480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marL="342900" indent="-342900" algn="l">
                <a:spcBef>
                  <a:spcPct val="50000"/>
                </a:spcBef>
                <a:buFontTx/>
                <a:buNone/>
              </a:pPr>
              <a:r>
                <a:rPr lang="en-US" sz="1400"/>
                <a:t>For </a:t>
              </a:r>
              <a:r>
                <a:rPr lang="en-US" sz="1400" i="1"/>
                <a:t>p*(K</a:t>
              </a:r>
              <a:r>
                <a:rPr lang="en-US" sz="1400" i="1" baseline="30000"/>
                <a:t>+</a:t>
              </a:r>
              <a:r>
                <a:rPr lang="en-US" sz="1400" i="1"/>
                <a:t>)&lt;</a:t>
              </a:r>
              <a:r>
                <a:rPr lang="en-US" sz="1400"/>
                <a:t>1.5 GeV/c</a:t>
              </a:r>
            </a:p>
          </p:txBody>
        </p:sp>
        <p:sp>
          <p:nvSpPr>
            <p:cNvPr id="24" name="Text Box 110"/>
            <p:cNvSpPr txBox="1">
              <a:spLocks noChangeArrowheads="1"/>
            </p:cNvSpPr>
            <p:nvPr/>
          </p:nvSpPr>
          <p:spPr bwMode="auto">
            <a:xfrm>
              <a:off x="1828800" y="3505200"/>
              <a:ext cx="3124200" cy="36671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marL="342900" indent="-342900" algn="l">
                <a:spcBef>
                  <a:spcPct val="50000"/>
                </a:spcBef>
                <a:buFontTx/>
                <a:buNone/>
              </a:pPr>
              <a:r>
                <a:rPr lang="en-US" dirty="0"/>
                <a:t>Total </a:t>
              </a:r>
              <a:r>
                <a:rPr lang="en-US" dirty="0" smtClean="0"/>
                <a:t>Branching Fraction ULs</a:t>
              </a:r>
              <a:endParaRPr lang="en-US" dirty="0"/>
            </a:p>
          </p:txBody>
        </p:sp>
        <p:sp>
          <p:nvSpPr>
            <p:cNvPr id="25" name="Rectangle 116"/>
            <p:cNvSpPr>
              <a:spLocks noChangeArrowheads="1"/>
            </p:cNvSpPr>
            <p:nvPr/>
          </p:nvSpPr>
          <p:spPr bwMode="auto">
            <a:xfrm>
              <a:off x="7010400" y="3886200"/>
              <a:ext cx="1676400" cy="228600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marL="342900" indent="-342900" algn="ctr"/>
              <a:endParaRPr lang="en-US"/>
            </a:p>
          </p:txBody>
        </p:sp>
        <p:sp>
          <p:nvSpPr>
            <p:cNvPr id="26" name="Text Box 109"/>
            <p:cNvSpPr txBox="1">
              <a:spLocks noChangeArrowheads="1"/>
            </p:cNvSpPr>
            <p:nvPr/>
          </p:nvSpPr>
          <p:spPr bwMode="auto">
            <a:xfrm>
              <a:off x="6886575" y="3838575"/>
              <a:ext cx="2057400" cy="30480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marL="342900" indent="-342900" algn="l">
                <a:spcBef>
                  <a:spcPct val="50000"/>
                </a:spcBef>
                <a:buFontTx/>
                <a:buNone/>
              </a:pPr>
              <a:r>
                <a:rPr lang="en-US" sz="1400"/>
                <a:t>For </a:t>
              </a:r>
              <a:r>
                <a:rPr lang="en-US" sz="1400" i="1"/>
                <a:t>p*(K</a:t>
              </a:r>
              <a:r>
                <a:rPr lang="en-US" sz="1400" i="1" baseline="30000"/>
                <a:t>+</a:t>
              </a:r>
              <a:r>
                <a:rPr lang="en-US" sz="1400" i="1"/>
                <a:t>)&gt;</a:t>
              </a:r>
              <a:r>
                <a:rPr lang="en-US" sz="1400"/>
                <a:t>1.5 GeV/c</a:t>
              </a:r>
            </a:p>
          </p:txBody>
        </p:sp>
        <p:sp>
          <p:nvSpPr>
            <p:cNvPr id="27" name="Rectangle 120"/>
            <p:cNvSpPr>
              <a:spLocks noChangeArrowheads="1"/>
            </p:cNvSpPr>
            <p:nvPr/>
          </p:nvSpPr>
          <p:spPr bwMode="auto">
            <a:xfrm>
              <a:off x="1295400" y="3886200"/>
              <a:ext cx="1295400" cy="228600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" name="Text Box 122"/>
            <p:cNvSpPr txBox="1">
              <a:spLocks noChangeArrowheads="1"/>
            </p:cNvSpPr>
            <p:nvPr/>
          </p:nvSpPr>
          <p:spPr bwMode="auto">
            <a:xfrm>
              <a:off x="1752600" y="3822700"/>
              <a:ext cx="304800" cy="27463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lIns="0" tIns="0" rIns="0" bIns="0">
              <a:spAutoFit/>
            </a:bodyPr>
            <a:lstStyle/>
            <a:p>
              <a:pPr marL="342900" indent="-342900" algn="l">
                <a:spcBef>
                  <a:spcPct val="50000"/>
                </a:spcBef>
                <a:buFontTx/>
                <a:buNone/>
              </a:pPr>
              <a:r>
                <a:rPr lang="en-US" i="1"/>
                <a:t>K</a:t>
              </a:r>
              <a:r>
                <a:rPr lang="en-US" i="1" baseline="30000"/>
                <a:t>+</a:t>
              </a:r>
            </a:p>
          </p:txBody>
        </p:sp>
      </p:grpSp>
      <p:pic>
        <p:nvPicPr>
          <p:cNvPr id="29" name="Picture 9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914400" y="4366396"/>
            <a:ext cx="3657600" cy="168379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pic>
        <p:nvPicPr>
          <p:cNvPr id="30" name="Picture 10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828364" y="4343400"/>
            <a:ext cx="3629836" cy="16764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graphicFrame>
        <p:nvGraphicFramePr>
          <p:cNvPr id="31" name="Object 2"/>
          <p:cNvGraphicFramePr>
            <a:graphicFrameLocks noChangeAspect="1"/>
          </p:cNvGraphicFramePr>
          <p:nvPr/>
        </p:nvGraphicFramePr>
        <p:xfrm>
          <a:off x="5572132" y="6000768"/>
          <a:ext cx="3200400" cy="440796"/>
        </p:xfrm>
        <a:graphic>
          <a:graphicData uri="http://schemas.openxmlformats.org/presentationml/2006/ole">
            <p:oleObj spid="_x0000_s30722" name="Equation" r:id="rId10" imgW="1866600" imgH="241200" progId="Equation.3">
              <p:embed/>
            </p:oleObj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0" y="6036204"/>
            <a:ext cx="52863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SM Prediction [</a:t>
            </a:r>
            <a:r>
              <a:rPr lang="en-US" dirty="0" err="1" smtClean="0"/>
              <a:t>Buchalla</a:t>
            </a:r>
            <a:r>
              <a:rPr lang="en-US" dirty="0" smtClean="0"/>
              <a:t>, PRD 63, 014015 (2001)]:</a:t>
            </a:r>
            <a:endParaRPr lang="en-US" dirty="0"/>
          </a:p>
        </p:txBody>
      </p:sp>
      <p:sp>
        <p:nvSpPr>
          <p:cNvPr id="33" name="제목 1"/>
          <p:cNvSpPr>
            <a:spLocks noGrp="1"/>
          </p:cNvSpPr>
          <p:nvPr>
            <p:ph type="title"/>
          </p:nvPr>
        </p:nvSpPr>
        <p:spPr>
          <a:xfrm>
            <a:off x="785786" y="0"/>
            <a:ext cx="7215238" cy="642918"/>
          </a:xfrm>
        </p:spPr>
        <p:txBody>
          <a:bodyPr>
            <a:normAutofit/>
          </a:bodyPr>
          <a:lstStyle/>
          <a:p>
            <a:r>
              <a:rPr lang="en-US" altLang="ko-KR" dirty="0" smtClean="0"/>
              <a:t> B-&gt;</a:t>
            </a:r>
            <a:r>
              <a:rPr lang="en-US" altLang="ko-KR" dirty="0" err="1" smtClean="0"/>
              <a:t>K</a:t>
            </a:r>
            <a:r>
              <a:rPr lang="en-US" altLang="ko-KR" dirty="0" err="1" smtClean="0">
                <a:latin typeface="Symbol" pitchFamily="18" charset="2"/>
              </a:rPr>
              <a:t>nn</a:t>
            </a:r>
            <a:r>
              <a:rPr lang="en-US" altLang="ko-KR" dirty="0" smtClean="0"/>
              <a:t> Upper Limits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ko-KR" smtClean="0"/>
              <a:t>March 10,  La Thuile</a:t>
            </a:r>
            <a:endParaRPr lang="ko-KR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smtClean="0"/>
              <a:t>Bondar A.   EW Rare Decays</a:t>
            </a:r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91AB6-01E3-41D7-977B-3CD6763F5715}" type="slidenum">
              <a:rPr lang="ko-KR" altLang="en-US" smtClean="0"/>
              <a:pPr/>
              <a:t>26</a:t>
            </a:fld>
            <a:endParaRPr lang="ko-KR" altLang="en-US" dirty="0"/>
          </a:p>
        </p:txBody>
      </p:sp>
      <p:sp>
        <p:nvSpPr>
          <p:cNvPr id="7" name="제목 1"/>
          <p:cNvSpPr>
            <a:spLocks noGrp="1"/>
          </p:cNvSpPr>
          <p:nvPr>
            <p:ph type="title"/>
          </p:nvPr>
        </p:nvSpPr>
        <p:spPr>
          <a:xfrm>
            <a:off x="1000100" y="0"/>
            <a:ext cx="7000924" cy="642918"/>
          </a:xfrm>
        </p:spPr>
        <p:txBody>
          <a:bodyPr>
            <a:normAutofit/>
          </a:bodyPr>
          <a:lstStyle/>
          <a:p>
            <a:r>
              <a:rPr lang="en-US" altLang="ko-KR" dirty="0" smtClean="0"/>
              <a:t>Inclusive b-&gt;</a:t>
            </a:r>
            <a:r>
              <a:rPr lang="en-US" altLang="ko-KR" dirty="0" err="1" smtClean="0"/>
              <a:t>s</a:t>
            </a:r>
            <a:r>
              <a:rPr lang="en-US" altLang="ko-KR" dirty="0" err="1" smtClean="0">
                <a:latin typeface="Symbol" pitchFamily="18" charset="2"/>
              </a:rPr>
              <a:t>g</a:t>
            </a:r>
            <a:r>
              <a:rPr lang="en-US" altLang="ko-KR" dirty="0" smtClean="0"/>
              <a:t> </a:t>
            </a:r>
            <a:endParaRPr lang="ko-KR" altLang="en-US" dirty="0"/>
          </a:p>
        </p:txBody>
      </p:sp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/>
          <a:srcRect l="11765" t="15455" r="11765" b="51818"/>
          <a:stretch>
            <a:fillRect/>
          </a:stretch>
        </p:blipFill>
        <p:spPr bwMode="auto">
          <a:xfrm>
            <a:off x="428596" y="1785926"/>
            <a:ext cx="8329696" cy="46132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extBox 8"/>
          <p:cNvSpPr txBox="1"/>
          <p:nvPr/>
        </p:nvSpPr>
        <p:spPr>
          <a:xfrm>
            <a:off x="357158" y="928670"/>
            <a:ext cx="850745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Branching fractions, mean and variance of the photon energy for lower thresholds</a:t>
            </a:r>
          </a:p>
          <a:p>
            <a:r>
              <a:rPr lang="en-US" dirty="0" smtClean="0"/>
              <a:t> and systematic uncertainties.    </a:t>
            </a:r>
            <a:endParaRPr lang="en-US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ko-KR" smtClean="0"/>
              <a:t>March 10,  La Thuile</a:t>
            </a:r>
            <a:endParaRPr lang="ko-KR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smtClean="0"/>
              <a:t>Bondar A.   EW Rare Decays</a:t>
            </a:r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91AB6-01E3-41D7-977B-3CD6763F5715}" type="slidenum">
              <a:rPr lang="ko-KR" altLang="en-US" smtClean="0"/>
              <a:pPr/>
              <a:t>27</a:t>
            </a:fld>
            <a:endParaRPr lang="ko-KR" altLang="en-US" dirty="0"/>
          </a:p>
        </p:txBody>
      </p:sp>
      <p:sp>
        <p:nvSpPr>
          <p:cNvPr id="7" name="제목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42918"/>
          </a:xfrm>
        </p:spPr>
        <p:txBody>
          <a:bodyPr/>
          <a:lstStyle/>
          <a:p>
            <a:r>
              <a:rPr lang="en-US" altLang="ko-KR" dirty="0" smtClean="0"/>
              <a:t>B </a:t>
            </a:r>
            <a:r>
              <a:rPr lang="en-US" altLang="ko-KR" dirty="0" smtClean="0">
                <a:sym typeface="Wingdings" pitchFamily="2" charset="2"/>
              </a:rPr>
              <a:t> K*l</a:t>
            </a:r>
            <a:r>
              <a:rPr lang="en-US" altLang="ko-KR" baseline="30000" dirty="0" smtClean="0">
                <a:sym typeface="Wingdings" pitchFamily="2" charset="2"/>
              </a:rPr>
              <a:t>+</a:t>
            </a:r>
            <a:r>
              <a:rPr lang="en-US" altLang="ko-KR" dirty="0" smtClean="0">
                <a:sym typeface="Wingdings" pitchFamily="2" charset="2"/>
              </a:rPr>
              <a:t>l</a:t>
            </a:r>
            <a:r>
              <a:rPr lang="en-US" altLang="ko-KR" baseline="30000" dirty="0" smtClean="0">
                <a:sym typeface="Wingdings" pitchFamily="2" charset="2"/>
              </a:rPr>
              <a:t>- </a:t>
            </a:r>
            <a:r>
              <a:rPr lang="en-US" altLang="ko-KR" dirty="0" smtClean="0">
                <a:sym typeface="Wingdings" pitchFamily="2" charset="2"/>
              </a:rPr>
              <a:t>: </a:t>
            </a:r>
            <a:r>
              <a:rPr lang="en-US" altLang="ko-KR" dirty="0" err="1" smtClean="0"/>
              <a:t>Isospin</a:t>
            </a:r>
            <a:r>
              <a:rPr lang="en-US" altLang="ko-KR" dirty="0" smtClean="0"/>
              <a:t> asymmetry</a:t>
            </a:r>
            <a:endParaRPr lang="ko-KR" altLang="en-US" baseline="-25000" dirty="0"/>
          </a:p>
        </p:txBody>
      </p:sp>
      <p:sp>
        <p:nvSpPr>
          <p:cNvPr id="8" name="내용 개체 틀 16"/>
          <p:cNvSpPr>
            <a:spLocks noGrp="1"/>
          </p:cNvSpPr>
          <p:nvPr>
            <p:ph idx="1"/>
          </p:nvPr>
        </p:nvSpPr>
        <p:spPr>
          <a:xfrm>
            <a:off x="457200" y="5715016"/>
            <a:ext cx="8229600" cy="857256"/>
          </a:xfrm>
        </p:spPr>
        <p:txBody>
          <a:bodyPr>
            <a:normAutofit/>
          </a:bodyPr>
          <a:lstStyle/>
          <a:p>
            <a:r>
              <a:rPr lang="en-US" altLang="ko-KR" sz="2000" dirty="0" smtClean="0"/>
              <a:t>In SM, A</a:t>
            </a:r>
            <a:r>
              <a:rPr lang="en-US" altLang="ko-KR" sz="2000" baseline="-25000" dirty="0" smtClean="0"/>
              <a:t>I</a:t>
            </a:r>
            <a:r>
              <a:rPr lang="en-US" altLang="ko-KR" sz="2000" dirty="0" smtClean="0"/>
              <a:t> is expected to be small</a:t>
            </a:r>
          </a:p>
          <a:p>
            <a:r>
              <a:rPr lang="en-US" altLang="ko-KR" sz="2000" dirty="0" smtClean="0"/>
              <a:t>Babar found a large negative A</a:t>
            </a:r>
            <a:r>
              <a:rPr lang="en-US" altLang="ko-KR" sz="2000" baseline="-25000" dirty="0" smtClean="0"/>
              <a:t>I</a:t>
            </a:r>
            <a:r>
              <a:rPr lang="en-US" altLang="ko-KR" sz="2000" dirty="0" smtClean="0"/>
              <a:t> in the low q</a:t>
            </a:r>
            <a:r>
              <a:rPr lang="en-US" altLang="ko-KR" sz="2000" baseline="30000" dirty="0" smtClean="0"/>
              <a:t>2</a:t>
            </a:r>
            <a:r>
              <a:rPr lang="en-US" altLang="ko-KR" sz="2000" dirty="0" smtClean="0"/>
              <a:t> region</a:t>
            </a:r>
            <a:endParaRPr lang="ko-KR" altLang="en-US" sz="2000" dirty="0"/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/>
          <a:srcRect l="8789" t="26423" r="4052" b="6504"/>
          <a:stretch>
            <a:fillRect/>
          </a:stretch>
        </p:blipFill>
        <p:spPr bwMode="auto">
          <a:xfrm>
            <a:off x="214282" y="1071546"/>
            <a:ext cx="8501122" cy="47149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0"/>
          <p:cNvSpPr txBox="1"/>
          <p:nvPr/>
        </p:nvSpPr>
        <p:spPr>
          <a:xfrm>
            <a:off x="214282" y="714356"/>
            <a:ext cx="8286808" cy="30777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ko-KR" sz="14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Tahoma" pitchFamily="34" charset="0"/>
                <a:cs typeface="Tahoma" pitchFamily="34" charset="0"/>
                <a:sym typeface="Symbol"/>
              </a:rPr>
              <a:t>Mikihiko</a:t>
            </a:r>
            <a:r>
              <a:rPr lang="en-US" altLang="ko-KR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ahoma" pitchFamily="34" charset="0"/>
                <a:cs typeface="Tahoma" pitchFamily="34" charset="0"/>
                <a:sym typeface="Symbol"/>
              </a:rPr>
              <a:t> </a:t>
            </a:r>
            <a:r>
              <a:rPr lang="en-US" altLang="ko-KR" sz="14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Tahoma" pitchFamily="34" charset="0"/>
                <a:cs typeface="Tahoma" pitchFamily="34" charset="0"/>
                <a:sym typeface="Symbol"/>
              </a:rPr>
              <a:t>Nakao</a:t>
            </a:r>
            <a:r>
              <a:rPr lang="en-US" altLang="ko-KR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ahoma" pitchFamily="34" charset="0"/>
                <a:cs typeface="Tahoma" pitchFamily="34" charset="0"/>
                <a:sym typeface="Symbol"/>
              </a:rPr>
              <a:t> “Review of </a:t>
            </a:r>
            <a:r>
              <a:rPr lang="en-US" altLang="ko-KR" sz="14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Tahoma" pitchFamily="34" charset="0"/>
                <a:cs typeface="Tahoma" pitchFamily="34" charset="0"/>
                <a:sym typeface="Symbol"/>
              </a:rPr>
              <a:t>Radiative</a:t>
            </a:r>
            <a:r>
              <a:rPr lang="en-US" altLang="ko-KR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ahoma" pitchFamily="34" charset="0"/>
                <a:cs typeface="Tahoma" pitchFamily="34" charset="0"/>
                <a:sym typeface="Symbol"/>
              </a:rPr>
              <a:t> Penguin Measurements” at </a:t>
            </a:r>
            <a:r>
              <a:rPr lang="en-US" altLang="ko-KR" sz="14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Tahoma" pitchFamily="34" charset="0"/>
                <a:cs typeface="Tahoma" pitchFamily="34" charset="0"/>
                <a:sym typeface="Symbol"/>
              </a:rPr>
              <a:t>Rencontres</a:t>
            </a:r>
            <a:r>
              <a:rPr lang="en-US" altLang="ko-KR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ahoma" pitchFamily="34" charset="0"/>
                <a:cs typeface="Tahoma" pitchFamily="34" charset="0"/>
                <a:sym typeface="Symbol"/>
              </a:rPr>
              <a:t> de </a:t>
            </a:r>
            <a:r>
              <a:rPr lang="en-US" altLang="ko-KR" sz="14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Tahoma" pitchFamily="34" charset="0"/>
                <a:cs typeface="Tahoma" pitchFamily="34" charset="0"/>
                <a:sym typeface="Symbol"/>
              </a:rPr>
              <a:t>Moriond</a:t>
            </a:r>
            <a:r>
              <a:rPr lang="en-US" altLang="ko-KR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ahoma" pitchFamily="34" charset="0"/>
                <a:cs typeface="Tahoma" pitchFamily="34" charset="0"/>
                <a:sym typeface="Symbol"/>
              </a:rPr>
              <a:t> EW 2009</a:t>
            </a:r>
            <a:endParaRPr lang="ko-KR" altLang="en-US" sz="1400" dirty="0"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ko-KR" smtClean="0"/>
              <a:t>March 10,  La Thuile</a:t>
            </a:r>
            <a:endParaRPr lang="ko-KR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smtClean="0"/>
              <a:t>Bondar A.   EW Rare Decays</a:t>
            </a:r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91AB6-01E3-41D7-977B-3CD6763F5715}" type="slidenum">
              <a:rPr lang="ko-KR" altLang="en-US" smtClean="0"/>
              <a:pPr/>
              <a:t>3</a:t>
            </a:fld>
            <a:endParaRPr lang="ko-KR" altLang="en-US" dirty="0"/>
          </a:p>
        </p:txBody>
      </p:sp>
      <p:sp>
        <p:nvSpPr>
          <p:cNvPr id="7" name="제목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42918"/>
          </a:xfrm>
        </p:spPr>
        <p:txBody>
          <a:bodyPr>
            <a:normAutofit/>
          </a:bodyPr>
          <a:lstStyle/>
          <a:p>
            <a:r>
              <a:rPr lang="en-US" altLang="ko-KR" dirty="0" smtClean="0"/>
              <a:t>Contents</a:t>
            </a:r>
            <a:endParaRPr lang="ko-KR" altLang="en-US" dirty="0"/>
          </a:p>
        </p:txBody>
      </p:sp>
      <p:sp>
        <p:nvSpPr>
          <p:cNvPr id="8" name="내용 개체 틀 2"/>
          <p:cNvSpPr>
            <a:spLocks noGrp="1"/>
          </p:cNvSpPr>
          <p:nvPr>
            <p:ph idx="1"/>
          </p:nvPr>
        </p:nvSpPr>
        <p:spPr>
          <a:xfrm>
            <a:off x="457200" y="714356"/>
            <a:ext cx="8229600" cy="5143536"/>
          </a:xfrm>
        </p:spPr>
        <p:txBody>
          <a:bodyPr>
            <a:normAutofit/>
          </a:bodyPr>
          <a:lstStyle/>
          <a:p>
            <a:r>
              <a:rPr lang="en-US" altLang="ko-KR" dirty="0" smtClean="0"/>
              <a:t>Introduction</a:t>
            </a:r>
            <a:endParaRPr lang="en-US" altLang="ko-KR" dirty="0" smtClean="0">
              <a:sym typeface="Symbol"/>
            </a:endParaRPr>
          </a:p>
          <a:p>
            <a:endParaRPr lang="en-US" altLang="ko-KR" sz="1200" dirty="0" smtClean="0">
              <a:sym typeface="Symbol"/>
            </a:endParaRPr>
          </a:p>
          <a:p>
            <a:r>
              <a:rPr lang="en-US" altLang="ko-KR" dirty="0" smtClean="0">
                <a:sym typeface="Symbol"/>
              </a:rPr>
              <a:t>Exclusive b </a:t>
            </a:r>
            <a:r>
              <a:rPr lang="en-US" altLang="ko-KR" dirty="0" smtClean="0">
                <a:sym typeface="Wingdings" pitchFamily="2" charset="2"/>
              </a:rPr>
              <a:t> s </a:t>
            </a:r>
            <a:r>
              <a:rPr lang="en-US" altLang="ko-KR" dirty="0" err="1" smtClean="0">
                <a:sym typeface="Wingdings" pitchFamily="2" charset="2"/>
              </a:rPr>
              <a:t>ll</a:t>
            </a:r>
            <a:r>
              <a:rPr lang="en-US" altLang="ko-KR" dirty="0" smtClean="0">
                <a:sym typeface="Wingdings" pitchFamily="2" charset="2"/>
              </a:rPr>
              <a:t> (B  K* </a:t>
            </a:r>
            <a:r>
              <a:rPr lang="en-US" altLang="ko-KR" dirty="0" err="1" smtClean="0">
                <a:sym typeface="Wingdings" pitchFamily="2" charset="2"/>
              </a:rPr>
              <a:t>ll</a:t>
            </a:r>
            <a:r>
              <a:rPr lang="en-US" altLang="ko-KR" dirty="0" smtClean="0">
                <a:sym typeface="Wingdings" pitchFamily="2" charset="2"/>
              </a:rPr>
              <a:t>)</a:t>
            </a:r>
          </a:p>
          <a:p>
            <a:pPr lvl="1"/>
            <a:r>
              <a:rPr lang="en-US" altLang="ko-KR" dirty="0" smtClean="0">
                <a:sym typeface="Wingdings" pitchFamily="2" charset="2"/>
              </a:rPr>
              <a:t>B.F. and lepton flavor ratio(R</a:t>
            </a:r>
            <a:r>
              <a:rPr lang="en-US" altLang="ko-KR" baseline="-25000" dirty="0" smtClean="0">
                <a:sym typeface="Wingdings" pitchFamily="2" charset="2"/>
              </a:rPr>
              <a:t>K*</a:t>
            </a:r>
            <a:r>
              <a:rPr lang="en-US" altLang="ko-KR" dirty="0" smtClean="0">
                <a:sym typeface="Wingdings" pitchFamily="2" charset="2"/>
              </a:rPr>
              <a:t>)</a:t>
            </a:r>
          </a:p>
          <a:p>
            <a:pPr lvl="1"/>
            <a:r>
              <a:rPr lang="en-US" altLang="ko-KR" dirty="0" smtClean="0">
                <a:sym typeface="Wingdings" pitchFamily="2" charset="2"/>
              </a:rPr>
              <a:t>K* longitudinal polarization(F</a:t>
            </a:r>
            <a:r>
              <a:rPr lang="en-US" altLang="ko-KR" baseline="-25000" dirty="0" smtClean="0">
                <a:sym typeface="Wingdings" pitchFamily="2" charset="2"/>
              </a:rPr>
              <a:t>L</a:t>
            </a:r>
            <a:r>
              <a:rPr lang="en-US" altLang="ko-KR" dirty="0" smtClean="0">
                <a:sym typeface="Wingdings" pitchFamily="2" charset="2"/>
              </a:rPr>
              <a:t>) , </a:t>
            </a:r>
            <a:br>
              <a:rPr lang="en-US" altLang="ko-KR" dirty="0" smtClean="0">
                <a:sym typeface="Wingdings" pitchFamily="2" charset="2"/>
              </a:rPr>
            </a:br>
            <a:r>
              <a:rPr lang="en-US" altLang="ko-KR" dirty="0" smtClean="0">
                <a:sym typeface="Wingdings" pitchFamily="2" charset="2"/>
              </a:rPr>
              <a:t>lepton forward-backward asymmetry(A</a:t>
            </a:r>
            <a:r>
              <a:rPr lang="en-US" altLang="ko-KR" baseline="-25000" dirty="0" smtClean="0">
                <a:sym typeface="Wingdings" pitchFamily="2" charset="2"/>
              </a:rPr>
              <a:t>FB</a:t>
            </a:r>
            <a:r>
              <a:rPr lang="en-US" altLang="ko-KR" dirty="0" smtClean="0">
                <a:sym typeface="Wingdings" pitchFamily="2" charset="2"/>
              </a:rPr>
              <a:t>), and</a:t>
            </a:r>
            <a:br>
              <a:rPr lang="en-US" altLang="ko-KR" dirty="0" smtClean="0">
                <a:sym typeface="Wingdings" pitchFamily="2" charset="2"/>
              </a:rPr>
            </a:br>
            <a:r>
              <a:rPr lang="en-US" altLang="ko-KR" dirty="0" err="1" smtClean="0">
                <a:sym typeface="Wingdings" pitchFamily="2" charset="2"/>
              </a:rPr>
              <a:t>Isospin</a:t>
            </a:r>
            <a:r>
              <a:rPr lang="en-US" altLang="ko-KR" dirty="0" smtClean="0">
                <a:sym typeface="Wingdings" pitchFamily="2" charset="2"/>
              </a:rPr>
              <a:t> asymmetry(A</a:t>
            </a:r>
            <a:r>
              <a:rPr lang="en-US" altLang="ko-KR" baseline="-25000" dirty="0" smtClean="0">
                <a:sym typeface="Wingdings" pitchFamily="2" charset="2"/>
              </a:rPr>
              <a:t>I</a:t>
            </a:r>
            <a:r>
              <a:rPr lang="en-US" altLang="ko-KR" dirty="0" smtClean="0">
                <a:sym typeface="Wingdings" pitchFamily="2" charset="2"/>
              </a:rPr>
              <a:t>)</a:t>
            </a:r>
          </a:p>
          <a:p>
            <a:pPr lvl="1"/>
            <a:r>
              <a:rPr lang="en-US" altLang="ko-KR" dirty="0" err="1" smtClean="0">
                <a:sym typeface="Wingdings" pitchFamily="2" charset="2"/>
              </a:rPr>
              <a:t>Xsll</a:t>
            </a:r>
            <a:endParaRPr lang="en-US" altLang="ko-KR" dirty="0" smtClean="0">
              <a:sym typeface="Wingdings" pitchFamily="2" charset="2"/>
            </a:endParaRPr>
          </a:p>
          <a:p>
            <a:pPr lvl="1"/>
            <a:r>
              <a:rPr lang="en-US" altLang="ko-KR" dirty="0" err="1" smtClean="0">
                <a:sym typeface="Wingdings" pitchFamily="2" charset="2"/>
              </a:rPr>
              <a:t>K</a:t>
            </a:r>
            <a:r>
              <a:rPr lang="en-US" altLang="ko-KR" dirty="0" err="1" smtClean="0">
                <a:latin typeface="Symbol" pitchFamily="18" charset="2"/>
                <a:sym typeface="Wingdings" pitchFamily="2" charset="2"/>
              </a:rPr>
              <a:t>nn</a:t>
            </a:r>
            <a:r>
              <a:rPr lang="en-US" altLang="ko-KR" dirty="0" smtClean="0">
                <a:latin typeface="Symbol" pitchFamily="18" charset="2"/>
                <a:sym typeface="Wingdings" pitchFamily="2" charset="2"/>
              </a:rPr>
              <a:t> </a:t>
            </a:r>
            <a:r>
              <a:rPr lang="en-US" altLang="ko-KR" dirty="0" smtClean="0">
                <a:sym typeface="Wingdings" pitchFamily="2" charset="2"/>
              </a:rPr>
              <a:t>upper limit</a:t>
            </a:r>
            <a:endParaRPr lang="en-US" altLang="ko-KR" dirty="0" smtClean="0">
              <a:latin typeface="Symbol" pitchFamily="18" charset="2"/>
              <a:sym typeface="Wingdings" pitchFamily="2" charset="2"/>
            </a:endParaRPr>
          </a:p>
          <a:p>
            <a:endParaRPr lang="en-US" altLang="ko-KR" sz="1200" dirty="0" smtClean="0">
              <a:sym typeface="Wingdings" pitchFamily="2" charset="2"/>
            </a:endParaRPr>
          </a:p>
          <a:p>
            <a:r>
              <a:rPr lang="en-US" altLang="ko-KR" dirty="0" smtClean="0">
                <a:sym typeface="Wingdings" pitchFamily="2" charset="2"/>
              </a:rPr>
              <a:t>b  s </a:t>
            </a:r>
            <a:r>
              <a:rPr lang="en-US" altLang="ko-KR" dirty="0" smtClean="0">
                <a:sym typeface="Symbol"/>
              </a:rPr>
              <a:t></a:t>
            </a:r>
            <a:endParaRPr lang="en-US" altLang="ko-KR" dirty="0" smtClean="0">
              <a:sym typeface="Wingdings" pitchFamily="2" charset="2"/>
            </a:endParaRPr>
          </a:p>
          <a:p>
            <a:pPr lvl="1"/>
            <a:r>
              <a:rPr lang="en-US" altLang="ko-KR" dirty="0" smtClean="0"/>
              <a:t>B.F. of inclusive b </a:t>
            </a:r>
            <a:r>
              <a:rPr lang="en-US" altLang="ko-KR" dirty="0" smtClean="0">
                <a:sym typeface="Wingdings" pitchFamily="2" charset="2"/>
              </a:rPr>
              <a:t> s </a:t>
            </a:r>
            <a:r>
              <a:rPr lang="en-US" altLang="ko-KR" dirty="0" smtClean="0">
                <a:sym typeface="Symbol"/>
              </a:rPr>
              <a:t></a:t>
            </a:r>
          </a:p>
          <a:p>
            <a:endParaRPr lang="en-US" altLang="ko-KR" sz="1200" dirty="0" smtClean="0"/>
          </a:p>
          <a:p>
            <a:r>
              <a:rPr lang="en-US" altLang="ko-KR" dirty="0" smtClean="0"/>
              <a:t>Summary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/>
          <a:srcRect l="5127" t="55816" r="26757" b="23553"/>
          <a:stretch>
            <a:fillRect/>
          </a:stretch>
        </p:blipFill>
        <p:spPr bwMode="auto">
          <a:xfrm>
            <a:off x="428596" y="4643446"/>
            <a:ext cx="8315611" cy="2007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제목 6"/>
          <p:cNvSpPr>
            <a:spLocks noGrp="1"/>
          </p:cNvSpPr>
          <p:nvPr>
            <p:ph type="ctrTitle"/>
          </p:nvPr>
        </p:nvSpPr>
        <p:spPr>
          <a:xfrm>
            <a:off x="785786" y="0"/>
            <a:ext cx="7772400" cy="1470025"/>
          </a:xfrm>
        </p:spPr>
        <p:txBody>
          <a:bodyPr>
            <a:normAutofit/>
          </a:bodyPr>
          <a:lstStyle/>
          <a:p>
            <a:r>
              <a:rPr lang="en-US" altLang="ko-KR" sz="4000" dirty="0" smtClean="0">
                <a:sym typeface="Symbol"/>
              </a:rPr>
              <a:t>Exclusive b </a:t>
            </a:r>
            <a:r>
              <a:rPr lang="en-US" altLang="ko-KR" sz="4000" dirty="0" smtClean="0">
                <a:sym typeface="Wingdings" pitchFamily="2" charset="2"/>
              </a:rPr>
              <a:t> s </a:t>
            </a:r>
            <a:r>
              <a:rPr lang="en-US" altLang="ko-KR" sz="4000" dirty="0" err="1" smtClean="0">
                <a:sym typeface="Wingdings" pitchFamily="2" charset="2"/>
              </a:rPr>
              <a:t>ll</a:t>
            </a:r>
            <a:r>
              <a:rPr lang="en-US" altLang="ko-KR" sz="4000" dirty="0" smtClean="0">
                <a:sym typeface="Wingdings" pitchFamily="2" charset="2"/>
              </a:rPr>
              <a:t> (B  K* </a:t>
            </a:r>
            <a:r>
              <a:rPr lang="en-US" altLang="ko-KR" sz="4000" dirty="0" err="1" smtClean="0">
                <a:sym typeface="Wingdings" pitchFamily="2" charset="2"/>
              </a:rPr>
              <a:t>ll</a:t>
            </a:r>
            <a:r>
              <a:rPr lang="en-US" altLang="ko-KR" sz="4000" dirty="0" smtClean="0">
                <a:sym typeface="Wingdings" pitchFamily="2" charset="2"/>
              </a:rPr>
              <a:t>)</a:t>
            </a:r>
          </a:p>
        </p:txBody>
      </p:sp>
      <p:sp>
        <p:nvSpPr>
          <p:cNvPr id="8" name="부제목 7"/>
          <p:cNvSpPr>
            <a:spLocks noGrp="1"/>
          </p:cNvSpPr>
          <p:nvPr>
            <p:ph type="subTitle" idx="1"/>
          </p:nvPr>
        </p:nvSpPr>
        <p:spPr>
          <a:xfrm>
            <a:off x="428596" y="3429000"/>
            <a:ext cx="6400800" cy="2000264"/>
          </a:xfrm>
        </p:spPr>
        <p:txBody>
          <a:bodyPr>
            <a:noAutofit/>
          </a:bodyPr>
          <a:lstStyle/>
          <a:p>
            <a:pPr lvl="1" algn="l"/>
            <a:r>
              <a:rPr lang="en-US" altLang="ko-KR" sz="2400" dirty="0" smtClean="0">
                <a:sym typeface="Wingdings" pitchFamily="2" charset="2"/>
              </a:rPr>
              <a:t>B.F and lepton flavor ratio(R</a:t>
            </a:r>
            <a:r>
              <a:rPr lang="en-US" altLang="ko-KR" sz="2400" baseline="-25000" dirty="0" smtClean="0">
                <a:sym typeface="Wingdings" pitchFamily="2" charset="2"/>
              </a:rPr>
              <a:t>K*</a:t>
            </a:r>
            <a:r>
              <a:rPr lang="en-US" altLang="ko-KR" sz="2400" dirty="0" smtClean="0">
                <a:sym typeface="Wingdings" pitchFamily="2" charset="2"/>
              </a:rPr>
              <a:t>)</a:t>
            </a:r>
          </a:p>
          <a:p>
            <a:pPr lvl="1" algn="l"/>
            <a:r>
              <a:rPr lang="en-US" altLang="ko-KR" sz="2400" dirty="0" smtClean="0">
                <a:sym typeface="Wingdings" pitchFamily="2" charset="2"/>
              </a:rPr>
              <a:t>K* longitudinal polarization(F</a:t>
            </a:r>
            <a:r>
              <a:rPr lang="en-US" altLang="ko-KR" sz="2400" baseline="-25000" dirty="0" smtClean="0">
                <a:sym typeface="Wingdings" pitchFamily="2" charset="2"/>
              </a:rPr>
              <a:t>L</a:t>
            </a:r>
            <a:r>
              <a:rPr lang="en-US" altLang="ko-KR" sz="2400" dirty="0" smtClean="0">
                <a:sym typeface="Wingdings" pitchFamily="2" charset="2"/>
              </a:rPr>
              <a:t>) and</a:t>
            </a:r>
          </a:p>
          <a:p>
            <a:pPr lvl="1" algn="l"/>
            <a:r>
              <a:rPr lang="en-US" altLang="ko-KR" sz="2400" dirty="0" smtClean="0">
                <a:sym typeface="Wingdings" pitchFamily="2" charset="2"/>
              </a:rPr>
              <a:t>lepton forward-backward asymmetry(A</a:t>
            </a:r>
            <a:r>
              <a:rPr lang="en-US" altLang="ko-KR" sz="2400" baseline="-25000" dirty="0" smtClean="0">
                <a:sym typeface="Wingdings" pitchFamily="2" charset="2"/>
              </a:rPr>
              <a:t>FB</a:t>
            </a:r>
            <a:r>
              <a:rPr lang="en-US" altLang="ko-KR" sz="2400" dirty="0" smtClean="0">
                <a:sym typeface="Wingdings" pitchFamily="2" charset="2"/>
              </a:rPr>
              <a:t>)</a:t>
            </a:r>
          </a:p>
          <a:p>
            <a:pPr lvl="1" algn="l"/>
            <a:r>
              <a:rPr lang="en-US" altLang="ko-KR" sz="2400" dirty="0" err="1" smtClean="0">
                <a:sym typeface="Wingdings" pitchFamily="2" charset="2"/>
              </a:rPr>
              <a:t>Isospin</a:t>
            </a:r>
            <a:r>
              <a:rPr lang="en-US" altLang="ko-KR" sz="2400" dirty="0" smtClean="0">
                <a:sym typeface="Wingdings" pitchFamily="2" charset="2"/>
              </a:rPr>
              <a:t> asymmetry(A</a:t>
            </a:r>
            <a:r>
              <a:rPr lang="en-US" altLang="ko-KR" sz="2400" baseline="-25000" dirty="0" smtClean="0">
                <a:sym typeface="Wingdings" pitchFamily="2" charset="2"/>
              </a:rPr>
              <a:t>I</a:t>
            </a:r>
            <a:r>
              <a:rPr lang="en-US" altLang="ko-KR" sz="2400" dirty="0" smtClean="0">
                <a:sym typeface="Wingdings" pitchFamily="2" charset="2"/>
              </a:rPr>
              <a:t>)</a:t>
            </a:r>
          </a:p>
          <a:p>
            <a:pPr algn="l"/>
            <a:endParaRPr lang="ko-KR" altLang="en-US" sz="2800" dirty="0"/>
          </a:p>
        </p:txBody>
      </p:sp>
      <p:sp>
        <p:nvSpPr>
          <p:cNvPr id="6" name="내용 개체 틀 2"/>
          <p:cNvSpPr txBox="1">
            <a:spLocks/>
          </p:cNvSpPr>
          <p:nvPr/>
        </p:nvSpPr>
        <p:spPr>
          <a:xfrm>
            <a:off x="0" y="214290"/>
            <a:ext cx="8258204" cy="55721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ko-KR" sz="2400" dirty="0" smtClean="0">
              <a:solidFill>
                <a:schemeClr val="tx1">
                  <a:tint val="75000"/>
                </a:schemeClr>
              </a:solidFill>
              <a:latin typeface="Tahoma" pitchFamily="34" charset="0"/>
              <a:cs typeface="Tahoma" pitchFamily="34" charset="0"/>
            </a:endParaRPr>
          </a:p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ko-KR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ahoma" pitchFamily="34" charset="0"/>
              <a:ea typeface="+mn-ea"/>
              <a:cs typeface="Tahoma" pitchFamily="34" charset="0"/>
            </a:endParaRPr>
          </a:p>
          <a:p>
            <a:pPr marL="0" marR="0" lvl="0" indent="0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ahoma" pitchFamily="34" charset="0"/>
                <a:ea typeface="+mn-ea"/>
                <a:cs typeface="Tahoma" pitchFamily="34" charset="0"/>
              </a:rPr>
              <a:t>	Flavor Changing Neutral Current (FCNC)</a:t>
            </a:r>
          </a:p>
          <a:p>
            <a:pPr marL="457200" marR="0" lvl="1" indent="0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ahoma" pitchFamily="34" charset="0"/>
                <a:ea typeface="+mn-ea"/>
                <a:cs typeface="Tahoma" pitchFamily="34" charset="0"/>
              </a:rPr>
              <a:t>	Forbidden at tree level in Standard Model (SM)</a:t>
            </a:r>
          </a:p>
          <a:p>
            <a:pPr marL="457200" marR="0" lvl="1" indent="0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ahoma" pitchFamily="34" charset="0"/>
                <a:ea typeface="+mn-ea"/>
                <a:cs typeface="Tahoma" pitchFamily="34" charset="0"/>
              </a:rPr>
              <a:t>	Loop-induced FCNC is possible</a:t>
            </a:r>
          </a:p>
          <a:p>
            <a:pPr marL="457200" marR="0" lvl="1" indent="0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ko-KR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ahoma" pitchFamily="34" charset="0"/>
              <a:ea typeface="+mn-ea"/>
              <a:cs typeface="Tahoma" pitchFamily="34" charset="0"/>
            </a:endParaRPr>
          </a:p>
          <a:p>
            <a:pPr marL="914400" marR="0" lvl="2" indent="0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4">
                  <a:lumMod val="75000"/>
                </a:schemeClr>
              </a:buClr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sz="20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 pitchFamily="34" charset="0"/>
                <a:ea typeface="+mn-ea"/>
                <a:cs typeface="Tahoma" pitchFamily="34" charset="0"/>
              </a:rPr>
              <a:t>Radiative</a:t>
            </a:r>
            <a:r>
              <a:rPr kumimoji="0" lang="en-US" altLang="ko-KR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 pitchFamily="34" charset="0"/>
                <a:ea typeface="+mn-ea"/>
                <a:cs typeface="Tahoma" pitchFamily="34" charset="0"/>
              </a:rPr>
              <a:t> and Electroweak penguin B decays are sensitive to physics beyond the SM</a:t>
            </a:r>
          </a:p>
          <a:p>
            <a:pPr marL="457200" marR="0" lvl="1" indent="0" algn="ctr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ko-KR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ahoma" pitchFamily="34" charset="0"/>
              <a:ea typeface="+mn-ea"/>
              <a:cs typeface="Tahoma" pitchFamily="34" charset="0"/>
            </a:endParaRPr>
          </a:p>
          <a:p>
            <a:pPr marL="457200" marR="0" lvl="1" indent="0" algn="ctr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ko-KR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ahoma" pitchFamily="34" charset="0"/>
              <a:ea typeface="+mn-ea"/>
              <a:cs typeface="Tahoma" pitchFamily="34" charset="0"/>
            </a:endParaRPr>
          </a:p>
          <a:p>
            <a:pPr marL="457200" marR="0" lvl="1" indent="0" algn="ctr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ko-KR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ahoma" pitchFamily="34" charset="0"/>
              <a:ea typeface="+mn-ea"/>
              <a:cs typeface="Tahoma" pitchFamily="34" charset="0"/>
            </a:endParaRPr>
          </a:p>
          <a:p>
            <a:pPr marL="457200" marR="0" lvl="1" indent="0" algn="ctr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ko-KR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ahoma" pitchFamily="34" charset="0"/>
              <a:ea typeface="+mn-ea"/>
              <a:cs typeface="Tahoma" pitchFamily="34" charset="0"/>
            </a:endParaRPr>
          </a:p>
          <a:p>
            <a:pPr marL="457200" marR="0" lvl="1" indent="0" algn="ctr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ko-KR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ahoma" pitchFamily="34" charset="0"/>
              <a:ea typeface="+mn-ea"/>
              <a:cs typeface="Tahoma" pitchFamily="34" charset="0"/>
            </a:endParaRPr>
          </a:p>
          <a:p>
            <a:pPr marL="457200" marR="0" lvl="1" indent="0" algn="ctr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ko-KR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ahoma" pitchFamily="34" charset="0"/>
              <a:ea typeface="+mn-ea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ko-KR" smtClean="0"/>
              <a:t>March 10,  La Thuile</a:t>
            </a:r>
            <a:endParaRPr lang="ko-KR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smtClean="0"/>
              <a:t>Bondar A.   EW Rare Decays</a:t>
            </a:r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91AB6-01E3-41D7-977B-3CD6763F5715}" type="slidenum">
              <a:rPr lang="ko-KR" altLang="en-US" smtClean="0"/>
              <a:pPr/>
              <a:t>5</a:t>
            </a:fld>
            <a:endParaRPr lang="ko-KR" altLang="en-US" dirty="0"/>
          </a:p>
        </p:txBody>
      </p:sp>
      <p:sp>
        <p:nvSpPr>
          <p:cNvPr id="7" name="제목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42918"/>
          </a:xfrm>
        </p:spPr>
        <p:txBody>
          <a:bodyPr>
            <a:normAutofit/>
          </a:bodyPr>
          <a:lstStyle/>
          <a:p>
            <a:r>
              <a:rPr lang="en-US" altLang="ko-KR" dirty="0" smtClean="0"/>
              <a:t>Wilson coefficients and B </a:t>
            </a:r>
            <a:r>
              <a:rPr lang="en-US" altLang="ko-KR" dirty="0" smtClean="0">
                <a:sym typeface="Wingdings" pitchFamily="2" charset="2"/>
              </a:rPr>
              <a:t> K*l</a:t>
            </a:r>
            <a:r>
              <a:rPr lang="en-US" altLang="ko-KR" baseline="30000" dirty="0" smtClean="0">
                <a:sym typeface="Wingdings" pitchFamily="2" charset="2"/>
              </a:rPr>
              <a:t>+</a:t>
            </a:r>
            <a:r>
              <a:rPr lang="en-US" altLang="ko-KR" dirty="0" smtClean="0">
                <a:sym typeface="Wingdings" pitchFamily="2" charset="2"/>
              </a:rPr>
              <a:t>l</a:t>
            </a:r>
            <a:r>
              <a:rPr lang="en-US" altLang="ko-KR" baseline="30000" dirty="0" smtClean="0">
                <a:sym typeface="Wingdings" pitchFamily="2" charset="2"/>
              </a:rPr>
              <a:t>-</a:t>
            </a:r>
            <a:endParaRPr lang="ko-KR" altLang="en-US" baseline="30000" dirty="0"/>
          </a:p>
        </p:txBody>
      </p:sp>
      <p:sp>
        <p:nvSpPr>
          <p:cNvPr id="8" name="내용 개체 틀 2"/>
          <p:cNvSpPr>
            <a:spLocks noGrp="1"/>
          </p:cNvSpPr>
          <p:nvPr>
            <p:ph idx="1"/>
          </p:nvPr>
        </p:nvSpPr>
        <p:spPr>
          <a:xfrm>
            <a:off x="457200" y="928670"/>
            <a:ext cx="8401080" cy="5357850"/>
          </a:xfrm>
        </p:spPr>
        <p:txBody>
          <a:bodyPr/>
          <a:lstStyle/>
          <a:p>
            <a:r>
              <a:rPr lang="en-US" altLang="ko-KR" dirty="0" smtClean="0"/>
              <a:t>Wilson coefficients</a:t>
            </a:r>
          </a:p>
          <a:p>
            <a:pPr lvl="1"/>
            <a:r>
              <a:rPr lang="en-US" altLang="ko-KR" sz="2200" dirty="0" smtClean="0"/>
              <a:t>C</a:t>
            </a:r>
            <a:r>
              <a:rPr lang="en-US" altLang="ko-KR" sz="2200" baseline="-25000" dirty="0" smtClean="0"/>
              <a:t>7</a:t>
            </a:r>
            <a:r>
              <a:rPr lang="en-US" altLang="ko-KR" sz="2200" dirty="0" smtClean="0"/>
              <a:t>	: from electromagnetic penguin diagram</a:t>
            </a:r>
            <a:br>
              <a:rPr lang="en-US" altLang="ko-KR" sz="2200" dirty="0" smtClean="0"/>
            </a:br>
            <a:r>
              <a:rPr lang="en-US" altLang="ko-KR" sz="2200" dirty="0" smtClean="0"/>
              <a:t>(size is determined from b </a:t>
            </a:r>
            <a:r>
              <a:rPr lang="en-US" altLang="ko-KR" sz="2200" dirty="0" smtClean="0">
                <a:sym typeface="Wingdings" pitchFamily="2" charset="2"/>
              </a:rPr>
              <a:t> s </a:t>
            </a:r>
            <a:r>
              <a:rPr lang="en-US" altLang="ko-KR" sz="2200" dirty="0" smtClean="0">
                <a:sym typeface="Symbol"/>
              </a:rPr>
              <a:t></a:t>
            </a:r>
            <a:r>
              <a:rPr lang="en-US" altLang="ko-KR" sz="2200" dirty="0" smtClean="0">
                <a:sym typeface="Wingdings" pitchFamily="2" charset="2"/>
              </a:rPr>
              <a:t>, but sign is from b  s l</a:t>
            </a:r>
            <a:r>
              <a:rPr lang="en-US" altLang="ko-KR" sz="2200" baseline="30000" dirty="0" smtClean="0">
                <a:sym typeface="Wingdings" pitchFamily="2" charset="2"/>
              </a:rPr>
              <a:t>+</a:t>
            </a:r>
            <a:r>
              <a:rPr lang="en-US" altLang="ko-KR" sz="2200" dirty="0" smtClean="0">
                <a:sym typeface="Wingdings" pitchFamily="2" charset="2"/>
              </a:rPr>
              <a:t>l</a:t>
            </a:r>
            <a:r>
              <a:rPr lang="en-US" altLang="ko-KR" sz="2200" baseline="30000" dirty="0" smtClean="0">
                <a:sym typeface="Wingdings" pitchFamily="2" charset="2"/>
              </a:rPr>
              <a:t>-</a:t>
            </a:r>
            <a:r>
              <a:rPr lang="en-US" altLang="ko-KR" sz="2200" dirty="0" smtClean="0">
                <a:sym typeface="Wingdings" pitchFamily="2" charset="2"/>
              </a:rPr>
              <a:t>)</a:t>
            </a:r>
            <a:endParaRPr lang="en-US" altLang="ko-KR" sz="2200" dirty="0" smtClean="0"/>
          </a:p>
          <a:p>
            <a:pPr lvl="1"/>
            <a:r>
              <a:rPr lang="en-US" altLang="ko-KR" sz="2200" dirty="0" smtClean="0"/>
              <a:t>C</a:t>
            </a:r>
            <a:r>
              <a:rPr lang="en-US" altLang="ko-KR" sz="2200" baseline="-25000" dirty="0" smtClean="0"/>
              <a:t>9</a:t>
            </a:r>
            <a:r>
              <a:rPr lang="en-US" altLang="ko-KR" sz="2200" dirty="0" smtClean="0"/>
              <a:t>	: from vector electroweak</a:t>
            </a:r>
          </a:p>
          <a:p>
            <a:pPr lvl="1"/>
            <a:r>
              <a:rPr lang="en-US" altLang="ko-KR" sz="2200" dirty="0" smtClean="0"/>
              <a:t>C</a:t>
            </a:r>
            <a:r>
              <a:rPr lang="en-US" altLang="ko-KR" sz="2200" baseline="-25000" dirty="0" smtClean="0"/>
              <a:t>10</a:t>
            </a:r>
            <a:r>
              <a:rPr lang="en-US" altLang="ko-KR" sz="2200" dirty="0" smtClean="0"/>
              <a:t>	: from axial vector electroweak</a:t>
            </a:r>
            <a:endParaRPr lang="en-US" altLang="ko-KR" dirty="0" smtClean="0"/>
          </a:p>
          <a:p>
            <a:r>
              <a:rPr lang="en-US" altLang="ko-KR" dirty="0" smtClean="0"/>
              <a:t>Differential branching fraction (B.F.) and </a:t>
            </a:r>
            <a:br>
              <a:rPr lang="en-US" altLang="ko-KR" dirty="0" smtClean="0"/>
            </a:br>
            <a:r>
              <a:rPr lang="en-US" altLang="ko-KR" dirty="0" smtClean="0"/>
              <a:t>Forward-backward asymmetry (A</a:t>
            </a:r>
            <a:r>
              <a:rPr lang="en-US" altLang="ko-KR" baseline="-25000" dirty="0" smtClean="0"/>
              <a:t>FB</a:t>
            </a:r>
            <a:r>
              <a:rPr lang="en-US" altLang="ko-KR" dirty="0" smtClean="0"/>
              <a:t>) in B </a:t>
            </a:r>
            <a:r>
              <a:rPr lang="en-US" altLang="ko-KR" dirty="0" smtClean="0">
                <a:sym typeface="Wingdings" pitchFamily="2" charset="2"/>
              </a:rPr>
              <a:t> K</a:t>
            </a:r>
            <a:r>
              <a:rPr lang="en-US" altLang="ko-KR" baseline="30000" dirty="0" smtClean="0">
                <a:sym typeface="Wingdings" pitchFamily="2" charset="2"/>
              </a:rPr>
              <a:t>*</a:t>
            </a:r>
            <a:r>
              <a:rPr lang="en-US" altLang="ko-KR" dirty="0" err="1" smtClean="0">
                <a:sym typeface="Wingdings" pitchFamily="2" charset="2"/>
              </a:rPr>
              <a:t>l</a:t>
            </a:r>
            <a:r>
              <a:rPr lang="en-US" altLang="ko-KR" baseline="30000" dirty="0" err="1" smtClean="0">
                <a:sym typeface="Wingdings" pitchFamily="2" charset="2"/>
              </a:rPr>
              <a:t>+</a:t>
            </a:r>
            <a:r>
              <a:rPr lang="en-US" altLang="ko-KR" dirty="0" err="1" smtClean="0">
                <a:sym typeface="Wingdings" pitchFamily="2" charset="2"/>
              </a:rPr>
              <a:t>l</a:t>
            </a:r>
            <a:r>
              <a:rPr lang="en-US" altLang="ko-KR" baseline="30000" dirty="0" smtClean="0">
                <a:sym typeface="Wingdings" pitchFamily="2" charset="2"/>
              </a:rPr>
              <a:t>-</a:t>
            </a:r>
            <a:endParaRPr lang="en-US" altLang="ko-KR" baseline="30000" dirty="0" smtClean="0"/>
          </a:p>
          <a:p>
            <a:endParaRPr lang="en-US" altLang="ko-KR" dirty="0" smtClean="0"/>
          </a:p>
          <a:p>
            <a:pPr>
              <a:buNone/>
            </a:pPr>
            <a:endParaRPr lang="en-US" altLang="ko-KR" dirty="0" smtClean="0"/>
          </a:p>
          <a:p>
            <a:pPr lvl="1"/>
            <a:r>
              <a:rPr lang="en-US" altLang="ko-KR" sz="2200" dirty="0" smtClean="0"/>
              <a:t>B.F., A</a:t>
            </a:r>
            <a:r>
              <a:rPr lang="en-US" altLang="ko-KR" sz="2200" baseline="-25000" dirty="0" smtClean="0"/>
              <a:t>FB</a:t>
            </a:r>
            <a:r>
              <a:rPr lang="en-US" altLang="ko-KR" sz="2200" dirty="0" smtClean="0"/>
              <a:t>, F</a:t>
            </a:r>
            <a:r>
              <a:rPr lang="en-US" altLang="ko-KR" sz="2200" baseline="-25000" dirty="0" smtClean="0"/>
              <a:t>L</a:t>
            </a:r>
            <a:r>
              <a:rPr lang="en-US" altLang="ko-KR" sz="2200" dirty="0" smtClean="0"/>
              <a:t>… can be interpreted in terms of Wilson coefficients </a:t>
            </a:r>
          </a:p>
        </p:txBody>
      </p:sp>
      <p:graphicFrame>
        <p:nvGraphicFramePr>
          <p:cNvPr id="11265" name="Object 35"/>
          <p:cNvGraphicFramePr>
            <a:graphicFrameLocks noChangeAspect="1"/>
          </p:cNvGraphicFramePr>
          <p:nvPr/>
        </p:nvGraphicFramePr>
        <p:xfrm>
          <a:off x="357158" y="3857628"/>
          <a:ext cx="8469313" cy="714375"/>
        </p:xfrm>
        <a:graphic>
          <a:graphicData uri="http://schemas.openxmlformats.org/presentationml/2006/ole">
            <p:oleObj spid="_x0000_s11265" name="Equation" r:id="rId3" imgW="3898800" imgH="29196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ko-KR" smtClean="0"/>
              <a:t>March 10,  La Thuile</a:t>
            </a:r>
            <a:endParaRPr lang="ko-KR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smtClean="0"/>
              <a:t>Bondar A.   EW Rare Decays</a:t>
            </a:r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91AB6-01E3-41D7-977B-3CD6763F5715}" type="slidenum">
              <a:rPr lang="ko-KR" altLang="en-US" smtClean="0"/>
              <a:pPr/>
              <a:t>6</a:t>
            </a:fld>
            <a:endParaRPr lang="ko-KR" altLang="en-US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/>
          <a:srcRect l="4545" t="15294" r="5455" b="10588"/>
          <a:stretch>
            <a:fillRect/>
          </a:stretch>
        </p:blipFill>
        <p:spPr bwMode="auto">
          <a:xfrm>
            <a:off x="0" y="785794"/>
            <a:ext cx="9052140" cy="57604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제목 1"/>
          <p:cNvSpPr>
            <a:spLocks noGrp="1"/>
          </p:cNvSpPr>
          <p:nvPr>
            <p:ph type="title"/>
          </p:nvPr>
        </p:nvSpPr>
        <p:spPr>
          <a:xfrm>
            <a:off x="1000100" y="0"/>
            <a:ext cx="7000924" cy="642918"/>
          </a:xfrm>
        </p:spPr>
        <p:txBody>
          <a:bodyPr>
            <a:normAutofit/>
          </a:bodyPr>
          <a:lstStyle/>
          <a:p>
            <a:r>
              <a:rPr lang="en-US" altLang="ko-KR" dirty="0" smtClean="0"/>
              <a:t> K</a:t>
            </a:r>
            <a:r>
              <a:rPr lang="en-US" altLang="ko-KR" baseline="30000" dirty="0" smtClean="0"/>
              <a:t>(*)</a:t>
            </a:r>
            <a:r>
              <a:rPr lang="en-US" altLang="ko-KR" dirty="0" err="1" smtClean="0"/>
              <a:t>l</a:t>
            </a:r>
            <a:r>
              <a:rPr lang="en-US" altLang="ko-KR" baseline="30000" dirty="0" err="1" smtClean="0"/>
              <a:t>+</a:t>
            </a:r>
            <a:r>
              <a:rPr lang="en-US" altLang="ko-KR" dirty="0" err="1" smtClean="0"/>
              <a:t>l</a:t>
            </a:r>
            <a:r>
              <a:rPr lang="en-US" altLang="ko-KR" baseline="30000" dirty="0" smtClean="0"/>
              <a:t>-</a:t>
            </a:r>
            <a:r>
              <a:rPr lang="en-US" altLang="ko-KR" dirty="0" smtClean="0"/>
              <a:t> Branching Fractions </a:t>
            </a:r>
            <a:endParaRPr lang="ko-KR" alt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 l="11765" t="10909" r="50588" b="62727"/>
          <a:stretch>
            <a:fillRect/>
          </a:stretch>
        </p:blipFill>
        <p:spPr bwMode="auto">
          <a:xfrm>
            <a:off x="214282" y="2357430"/>
            <a:ext cx="3950915" cy="33558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ko-KR" smtClean="0"/>
              <a:t>March 10,  La Thuile</a:t>
            </a:r>
            <a:endParaRPr lang="ko-KR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smtClean="0"/>
              <a:t>Bondar A.   EW Rare Decays</a:t>
            </a:r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91AB6-01E3-41D7-977B-3CD6763F5715}" type="slidenum">
              <a:rPr lang="ko-KR" altLang="en-US" smtClean="0"/>
              <a:pPr/>
              <a:t>7</a:t>
            </a:fld>
            <a:endParaRPr lang="ko-KR" altLang="en-US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/>
          <a:srcRect l="3636" t="15294" r="4545" b="10588"/>
          <a:stretch>
            <a:fillRect/>
          </a:stretch>
        </p:blipFill>
        <p:spPr bwMode="auto">
          <a:xfrm>
            <a:off x="1" y="699787"/>
            <a:ext cx="9144000" cy="5703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제목 1"/>
          <p:cNvSpPr>
            <a:spLocks noGrp="1"/>
          </p:cNvSpPr>
          <p:nvPr>
            <p:ph type="title"/>
          </p:nvPr>
        </p:nvSpPr>
        <p:spPr>
          <a:xfrm>
            <a:off x="1000100" y="0"/>
            <a:ext cx="7000924" cy="642918"/>
          </a:xfrm>
        </p:spPr>
        <p:txBody>
          <a:bodyPr>
            <a:normAutofit/>
          </a:bodyPr>
          <a:lstStyle/>
          <a:p>
            <a:r>
              <a:rPr lang="en-US" altLang="ko-KR" dirty="0" smtClean="0"/>
              <a:t> F</a:t>
            </a:r>
            <a:r>
              <a:rPr lang="en-US" altLang="ko-KR" baseline="-25000" dirty="0" smtClean="0"/>
              <a:t>L</a:t>
            </a:r>
            <a:r>
              <a:rPr lang="en-US" altLang="ko-KR" dirty="0" smtClean="0"/>
              <a:t> and A</a:t>
            </a:r>
            <a:r>
              <a:rPr lang="en-US" altLang="ko-KR" baseline="-25000" dirty="0" smtClean="0"/>
              <a:t>FB</a:t>
            </a:r>
            <a:r>
              <a:rPr lang="en-US" altLang="ko-KR" dirty="0" smtClean="0"/>
              <a:t> for K</a:t>
            </a:r>
            <a:r>
              <a:rPr lang="en-US" altLang="ko-KR" baseline="30000" dirty="0" smtClean="0"/>
              <a:t>*</a:t>
            </a:r>
            <a:r>
              <a:rPr lang="en-US" altLang="ko-KR" dirty="0" err="1" smtClean="0"/>
              <a:t>ll</a:t>
            </a:r>
            <a:endParaRPr lang="ko-KR" alt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/>
          <a:srcRect l="51765" t="11818" r="16471" b="73636"/>
          <a:stretch>
            <a:fillRect/>
          </a:stretch>
        </p:blipFill>
        <p:spPr bwMode="auto">
          <a:xfrm>
            <a:off x="214283" y="2714620"/>
            <a:ext cx="3611880" cy="20563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4"/>
          <a:srcRect l="69818" t="59294" r="6545" b="25412"/>
          <a:stretch>
            <a:fillRect/>
          </a:stretch>
        </p:blipFill>
        <p:spPr bwMode="auto">
          <a:xfrm>
            <a:off x="5857884" y="357166"/>
            <a:ext cx="3011441" cy="1469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ko-KR" smtClean="0"/>
              <a:t>March 10,  La Thuile</a:t>
            </a:r>
            <a:endParaRPr lang="ko-KR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smtClean="0"/>
              <a:t>Bondar A.   EW Rare Decays</a:t>
            </a:r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91AB6-01E3-41D7-977B-3CD6763F5715}" type="slidenum">
              <a:rPr lang="ko-KR" altLang="en-US" smtClean="0"/>
              <a:pPr/>
              <a:t>8</a:t>
            </a:fld>
            <a:endParaRPr lang="ko-KR" altLang="en-US" dirty="0"/>
          </a:p>
        </p:txBody>
      </p:sp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2"/>
          <a:srcRect l="5455" t="5647" r="5455" b="9882"/>
          <a:stretch>
            <a:fillRect/>
          </a:stretch>
        </p:blipFill>
        <p:spPr bwMode="auto">
          <a:xfrm>
            <a:off x="0" y="0"/>
            <a:ext cx="9144000" cy="65378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角丸四角形 36"/>
          <p:cNvSpPr/>
          <p:nvPr/>
        </p:nvSpPr>
        <p:spPr>
          <a:xfrm>
            <a:off x="6593982" y="1996225"/>
            <a:ext cx="2472743" cy="1442433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171" name="Rectangle 4"/>
          <p:cNvSpPr>
            <a:spLocks noGrp="1" noChangeArrowheads="1"/>
          </p:cNvSpPr>
          <p:nvPr>
            <p:ph idx="1"/>
          </p:nvPr>
        </p:nvSpPr>
        <p:spPr>
          <a:xfrm>
            <a:off x="0" y="785794"/>
            <a:ext cx="8658196" cy="4238625"/>
          </a:xfrm>
        </p:spPr>
        <p:txBody>
          <a:bodyPr/>
          <a:lstStyle/>
          <a:p>
            <a:pPr>
              <a:buNone/>
            </a:pPr>
            <a:r>
              <a:rPr lang="en-US" altLang="ja-JP" sz="2400" dirty="0" smtClean="0"/>
              <a:t>“Semi-inclusive” reconstruction : sum of 36 exclusive modes</a:t>
            </a:r>
          </a:p>
          <a:p>
            <a:pPr lvl="1"/>
            <a:r>
              <a:rPr lang="en-US" altLang="ja-JP" sz="2000" dirty="0" smtClean="0">
                <a:solidFill>
                  <a:srgbClr val="FF0000"/>
                </a:solidFill>
              </a:rPr>
              <a:t>X</a:t>
            </a:r>
            <a:r>
              <a:rPr lang="en-US" altLang="ja-JP" sz="2000" baseline="-25000" dirty="0" smtClean="0">
                <a:solidFill>
                  <a:srgbClr val="FF0000"/>
                </a:solidFill>
              </a:rPr>
              <a:t>s</a:t>
            </a:r>
            <a:r>
              <a:rPr lang="en-US" altLang="ja-JP" sz="2000" dirty="0" smtClean="0">
                <a:solidFill>
                  <a:srgbClr val="FF0000"/>
                </a:solidFill>
              </a:rPr>
              <a:t>: charged K /K</a:t>
            </a:r>
            <a:r>
              <a:rPr lang="en-US" altLang="ja-JP" sz="2000" baseline="30000" dirty="0" smtClean="0">
                <a:solidFill>
                  <a:srgbClr val="FF0000"/>
                </a:solidFill>
              </a:rPr>
              <a:t>0</a:t>
            </a:r>
            <a:r>
              <a:rPr lang="en-US" altLang="ja-JP" sz="2000" baseline="-25000" dirty="0" smtClean="0">
                <a:solidFill>
                  <a:srgbClr val="FF0000"/>
                </a:solidFill>
              </a:rPr>
              <a:t>s</a:t>
            </a:r>
            <a:r>
              <a:rPr lang="en-US" altLang="ja-JP" sz="2000" baseline="30000" dirty="0" smtClean="0">
                <a:solidFill>
                  <a:srgbClr val="FF0000"/>
                </a:solidFill>
              </a:rPr>
              <a:t> </a:t>
            </a:r>
            <a:r>
              <a:rPr lang="en-US" altLang="ja-JP" sz="2000" dirty="0" smtClean="0">
                <a:solidFill>
                  <a:srgbClr val="FF0000"/>
                </a:solidFill>
              </a:rPr>
              <a:t>+ </a:t>
            </a:r>
            <a:r>
              <a:rPr lang="ja-JP" altLang="en-US" sz="2000" dirty="0" smtClean="0">
                <a:solidFill>
                  <a:srgbClr val="FF0000"/>
                </a:solidFill>
              </a:rPr>
              <a:t>≦</a:t>
            </a:r>
            <a:r>
              <a:rPr lang="en-US" altLang="ja-JP" sz="2000" dirty="0" smtClean="0">
                <a:solidFill>
                  <a:srgbClr val="FF0000"/>
                </a:solidFill>
              </a:rPr>
              <a:t> 4 </a:t>
            </a:r>
            <a:r>
              <a:rPr lang="en-US" altLang="ja-JP" sz="2000" dirty="0" smtClean="0">
                <a:solidFill>
                  <a:srgbClr val="FF0000"/>
                </a:solidFill>
                <a:latin typeface="Symbol" pitchFamily="18" charset="2"/>
              </a:rPr>
              <a:t>p </a:t>
            </a:r>
            <a:r>
              <a:rPr lang="en-US" altLang="ja-JP" sz="2000" dirty="0" smtClean="0">
                <a:solidFill>
                  <a:srgbClr val="FF0000"/>
                </a:solidFill>
              </a:rPr>
              <a:t>(</a:t>
            </a:r>
            <a:r>
              <a:rPr lang="ja-JP" altLang="en-US" sz="2000" dirty="0" smtClean="0">
                <a:solidFill>
                  <a:srgbClr val="FF0000"/>
                </a:solidFill>
              </a:rPr>
              <a:t>≦</a:t>
            </a:r>
            <a:r>
              <a:rPr lang="en-US" altLang="ja-JP" sz="2000" dirty="0" smtClean="0">
                <a:solidFill>
                  <a:srgbClr val="FF0000"/>
                </a:solidFill>
              </a:rPr>
              <a:t>1 </a:t>
            </a:r>
            <a:r>
              <a:rPr lang="en-US" altLang="ja-JP" sz="2000" dirty="0" smtClean="0">
                <a:solidFill>
                  <a:srgbClr val="FF0000"/>
                </a:solidFill>
                <a:latin typeface="Symbol" pitchFamily="18" charset="2"/>
              </a:rPr>
              <a:t>p</a:t>
            </a:r>
            <a:r>
              <a:rPr lang="en-US" altLang="ja-JP" sz="2000" baseline="30000" dirty="0" smtClean="0">
                <a:solidFill>
                  <a:srgbClr val="FF0000"/>
                </a:solidFill>
              </a:rPr>
              <a:t>0</a:t>
            </a:r>
            <a:r>
              <a:rPr lang="en-US" altLang="ja-JP" sz="2000" dirty="0" smtClean="0">
                <a:solidFill>
                  <a:srgbClr val="FF0000"/>
                </a:solidFill>
              </a:rPr>
              <a:t>), </a:t>
            </a:r>
            <a:r>
              <a:rPr lang="en-US" altLang="ja-JP" sz="2000" dirty="0" err="1" smtClean="0">
                <a:solidFill>
                  <a:srgbClr val="FF0000"/>
                </a:solidFill>
              </a:rPr>
              <a:t>ll</a:t>
            </a:r>
            <a:r>
              <a:rPr lang="en-US" altLang="ja-JP" sz="2000" dirty="0" smtClean="0">
                <a:solidFill>
                  <a:srgbClr val="FF0000"/>
                </a:solidFill>
              </a:rPr>
              <a:t>: e</a:t>
            </a:r>
            <a:r>
              <a:rPr lang="en-US" altLang="ja-JP" sz="2000" baseline="30000" dirty="0" smtClean="0">
                <a:solidFill>
                  <a:srgbClr val="FF0000"/>
                </a:solidFill>
              </a:rPr>
              <a:t>+</a:t>
            </a:r>
            <a:r>
              <a:rPr lang="en-US" altLang="ja-JP" sz="2000" dirty="0" smtClean="0">
                <a:solidFill>
                  <a:srgbClr val="FF0000"/>
                </a:solidFill>
              </a:rPr>
              <a:t>e</a:t>
            </a:r>
            <a:r>
              <a:rPr lang="en-US" altLang="ja-JP" sz="2000" baseline="30000" dirty="0" smtClean="0">
                <a:solidFill>
                  <a:srgbClr val="FF0000"/>
                </a:solidFill>
              </a:rPr>
              <a:t>-</a:t>
            </a:r>
            <a:r>
              <a:rPr lang="en-US" altLang="ja-JP" sz="2000" dirty="0" smtClean="0">
                <a:solidFill>
                  <a:srgbClr val="FF0000"/>
                </a:solidFill>
              </a:rPr>
              <a:t> /</a:t>
            </a:r>
            <a:r>
              <a:rPr lang="en-US" altLang="ja-JP" sz="2000" dirty="0" err="1" smtClean="0">
                <a:solidFill>
                  <a:srgbClr val="FF0000"/>
                </a:solidFill>
                <a:latin typeface="Symbol" pitchFamily="18" charset="2"/>
              </a:rPr>
              <a:t>m</a:t>
            </a:r>
            <a:r>
              <a:rPr lang="en-US" altLang="ja-JP" sz="2000" baseline="30000" dirty="0" err="1" smtClean="0">
                <a:solidFill>
                  <a:srgbClr val="FF0000"/>
                </a:solidFill>
              </a:rPr>
              <a:t>+</a:t>
            </a:r>
            <a:r>
              <a:rPr lang="en-US" altLang="ja-JP" sz="2000" dirty="0" err="1" smtClean="0">
                <a:solidFill>
                  <a:srgbClr val="FF0000"/>
                </a:solidFill>
                <a:latin typeface="Symbol" pitchFamily="18" charset="2"/>
              </a:rPr>
              <a:t>m</a:t>
            </a:r>
            <a:r>
              <a:rPr lang="en-US" altLang="ja-JP" sz="2000" baseline="30000" dirty="0" smtClean="0">
                <a:solidFill>
                  <a:srgbClr val="FF0000"/>
                </a:solidFill>
              </a:rPr>
              <a:t>-</a:t>
            </a:r>
            <a:r>
              <a:rPr lang="en-US" altLang="ja-JP" sz="2000" dirty="0" smtClean="0">
                <a:solidFill>
                  <a:srgbClr val="FF0000"/>
                </a:solidFill>
              </a:rPr>
              <a:t> </a:t>
            </a:r>
            <a:endParaRPr lang="en-US" altLang="ja-JP" sz="2000" dirty="0" smtClean="0">
              <a:latin typeface="Symbol" pitchFamily="18" charset="2"/>
            </a:endParaRPr>
          </a:p>
          <a:p>
            <a:pPr>
              <a:buNone/>
            </a:pPr>
            <a:endParaRPr lang="en-US" altLang="ja-JP" sz="2400" dirty="0" smtClean="0">
              <a:latin typeface="Symbol" pitchFamily="18" charset="2"/>
            </a:endParaRPr>
          </a:p>
        </p:txBody>
      </p:sp>
      <p:sp>
        <p:nvSpPr>
          <p:cNvPr id="7170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/>
              <a:t>B</a:t>
            </a:r>
            <a:r>
              <a:rPr lang="en-US" altLang="ja-JP" dirty="0" smtClean="0">
                <a:sym typeface="Wingdings" pitchFamily="2" charset="2"/>
              </a:rPr>
              <a:t></a:t>
            </a:r>
            <a:r>
              <a:rPr lang="en-US" altLang="ja-JP" dirty="0" smtClean="0"/>
              <a:t>X</a:t>
            </a:r>
            <a:r>
              <a:rPr lang="en-US" altLang="ja-JP" baseline="-25000" dirty="0" smtClean="0"/>
              <a:t>s</a:t>
            </a:r>
            <a:r>
              <a:rPr lang="en-US" altLang="ja-JP" dirty="0" smtClean="0"/>
              <a:t>ll analysis</a:t>
            </a:r>
          </a:p>
        </p:txBody>
      </p:sp>
      <p:sp>
        <p:nvSpPr>
          <p:cNvPr id="819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28D3E54-B9E7-4925-B82D-90C09AAD1C2E}" type="slidenum">
              <a:rPr lang="en-US" altLang="ja-JP" sz="1100"/>
              <a:pPr>
                <a:defRPr/>
              </a:pPr>
              <a:t>9</a:t>
            </a:fld>
            <a:endParaRPr lang="en-US" altLang="ja-JP" sz="1100"/>
          </a:p>
        </p:txBody>
      </p:sp>
      <p:sp>
        <p:nvSpPr>
          <p:cNvPr id="7173" name="Rectangle 2"/>
          <p:cNvSpPr>
            <a:spLocks noChangeArrowheads="1"/>
          </p:cNvSpPr>
          <p:nvPr/>
        </p:nvSpPr>
        <p:spPr bwMode="auto">
          <a:xfrm>
            <a:off x="857224" y="1857364"/>
            <a:ext cx="5130117" cy="3464418"/>
          </a:xfrm>
          <a:prstGeom prst="rect">
            <a:avLst/>
          </a:prstGeom>
          <a:solidFill>
            <a:schemeClr val="bg1"/>
          </a:solidFill>
          <a:ln w="38100" cmpd="dbl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ja-JP" altLang="en-US" sz="1400"/>
          </a:p>
        </p:txBody>
      </p:sp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928662" y="1857364"/>
            <a:ext cx="4807394" cy="3366020"/>
            <a:chOff x="839" y="1500"/>
            <a:chExt cx="3724" cy="2613"/>
          </a:xfrm>
        </p:grpSpPr>
        <p:sp>
          <p:nvSpPr>
            <p:cNvPr id="7176" name="Text Box 6"/>
            <p:cNvSpPr txBox="1">
              <a:spLocks noChangeArrowheads="1"/>
            </p:cNvSpPr>
            <p:nvPr/>
          </p:nvSpPr>
          <p:spPr bwMode="auto">
            <a:xfrm>
              <a:off x="839" y="1525"/>
              <a:ext cx="1678" cy="134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>
                <a:spcBef>
                  <a:spcPct val="20000"/>
                </a:spcBef>
                <a:buClr>
                  <a:schemeClr val="bg2"/>
                </a:buClr>
                <a:buSzPct val="75000"/>
                <a:buFont typeface="Wingdings" pitchFamily="2" charset="2"/>
                <a:buNone/>
              </a:pPr>
              <a:r>
                <a:rPr lang="en-US" altLang="ja-JP" dirty="0"/>
                <a:t>B</a:t>
              </a:r>
              <a:r>
                <a:rPr lang="en-US" altLang="ja-JP" baseline="30000" dirty="0"/>
                <a:t>0</a:t>
              </a:r>
              <a:r>
                <a:rPr lang="en-US" altLang="ja-JP" dirty="0">
                  <a:sym typeface="Wingdings" pitchFamily="2" charset="2"/>
                </a:rPr>
                <a:t>K</a:t>
              </a:r>
              <a:r>
                <a:rPr lang="en-US" altLang="ja-JP" baseline="30000" dirty="0">
                  <a:sym typeface="Wingdings" pitchFamily="2" charset="2"/>
                </a:rPr>
                <a:t>+</a:t>
              </a:r>
              <a:r>
                <a:rPr lang="en-US" altLang="ja-JP" dirty="0">
                  <a:latin typeface="Symbol" pitchFamily="18" charset="2"/>
                  <a:sym typeface="Wingdings" pitchFamily="2" charset="2"/>
                </a:rPr>
                <a:t>p</a:t>
              </a:r>
              <a:r>
                <a:rPr lang="en-US" altLang="ja-JP" baseline="30000" dirty="0">
                  <a:sym typeface="Wingdings" pitchFamily="2" charset="2"/>
                </a:rPr>
                <a:t>-</a:t>
              </a:r>
              <a:r>
                <a:rPr lang="en-US" altLang="ja-JP" dirty="0">
                  <a:sym typeface="Wingdings" pitchFamily="2" charset="2"/>
                </a:rPr>
                <a:t>l</a:t>
              </a:r>
              <a:r>
                <a:rPr lang="en-US" altLang="ja-JP" baseline="30000" dirty="0">
                  <a:sym typeface="Wingdings" pitchFamily="2" charset="2"/>
                </a:rPr>
                <a:t>+</a:t>
              </a:r>
              <a:r>
                <a:rPr lang="en-US" altLang="ja-JP" dirty="0">
                  <a:sym typeface="Wingdings" pitchFamily="2" charset="2"/>
                </a:rPr>
                <a:t>l</a:t>
              </a:r>
              <a:r>
                <a:rPr lang="en-US" altLang="ja-JP" baseline="30000" dirty="0">
                  <a:sym typeface="Wingdings" pitchFamily="2" charset="2"/>
                </a:rPr>
                <a:t>-</a:t>
              </a:r>
            </a:p>
            <a:p>
              <a:pPr algn="l">
                <a:spcBef>
                  <a:spcPct val="20000"/>
                </a:spcBef>
                <a:buClr>
                  <a:schemeClr val="bg2"/>
                </a:buClr>
                <a:buSzPct val="75000"/>
                <a:buFont typeface="Wingdings" pitchFamily="2" charset="2"/>
                <a:buNone/>
              </a:pPr>
              <a:r>
                <a:rPr lang="en-US" altLang="ja-JP" dirty="0">
                  <a:sym typeface="Wingdings" pitchFamily="2" charset="2"/>
                </a:rPr>
                <a:t>       K</a:t>
              </a:r>
              <a:r>
                <a:rPr lang="en-US" altLang="ja-JP" baseline="30000" dirty="0">
                  <a:sym typeface="Wingdings" pitchFamily="2" charset="2"/>
                </a:rPr>
                <a:t>+</a:t>
              </a:r>
              <a:r>
                <a:rPr lang="en-US" altLang="ja-JP" dirty="0">
                  <a:latin typeface="Symbol" pitchFamily="18" charset="2"/>
                  <a:sym typeface="Wingdings" pitchFamily="2" charset="2"/>
                </a:rPr>
                <a:t>p</a:t>
              </a:r>
              <a:r>
                <a:rPr lang="en-US" altLang="ja-JP" baseline="30000" dirty="0">
                  <a:sym typeface="Wingdings" pitchFamily="2" charset="2"/>
                </a:rPr>
                <a:t>-</a:t>
              </a:r>
              <a:r>
                <a:rPr lang="en-US" altLang="ja-JP" dirty="0">
                  <a:latin typeface="Symbol" pitchFamily="18" charset="2"/>
                  <a:sym typeface="Wingdings" pitchFamily="2" charset="2"/>
                </a:rPr>
                <a:t>p</a:t>
              </a:r>
              <a:r>
                <a:rPr lang="en-US" altLang="ja-JP" baseline="30000" dirty="0">
                  <a:sym typeface="Wingdings" pitchFamily="2" charset="2"/>
                </a:rPr>
                <a:t>0</a:t>
              </a:r>
              <a:r>
                <a:rPr lang="en-US" altLang="ja-JP" dirty="0">
                  <a:sym typeface="Wingdings" pitchFamily="2" charset="2"/>
                </a:rPr>
                <a:t>l</a:t>
              </a:r>
              <a:r>
                <a:rPr lang="en-US" altLang="ja-JP" baseline="30000" dirty="0">
                  <a:sym typeface="Wingdings" pitchFamily="2" charset="2"/>
                </a:rPr>
                <a:t>+</a:t>
              </a:r>
              <a:r>
                <a:rPr lang="en-US" altLang="ja-JP" dirty="0">
                  <a:sym typeface="Wingdings" pitchFamily="2" charset="2"/>
                </a:rPr>
                <a:t>l</a:t>
              </a:r>
              <a:r>
                <a:rPr lang="en-US" altLang="ja-JP" baseline="30000" dirty="0">
                  <a:sym typeface="Wingdings" pitchFamily="2" charset="2"/>
                </a:rPr>
                <a:t>-</a:t>
              </a:r>
            </a:p>
            <a:p>
              <a:pPr algn="l">
                <a:spcBef>
                  <a:spcPct val="20000"/>
                </a:spcBef>
                <a:buClr>
                  <a:schemeClr val="bg2"/>
                </a:buClr>
                <a:buSzPct val="75000"/>
                <a:buFont typeface="Wingdings" pitchFamily="2" charset="2"/>
                <a:buNone/>
              </a:pPr>
              <a:r>
                <a:rPr lang="en-US" altLang="ja-JP" dirty="0">
                  <a:sym typeface="Wingdings" pitchFamily="2" charset="2"/>
                </a:rPr>
                <a:t>       </a:t>
              </a:r>
              <a:r>
                <a:rPr lang="en-US" altLang="ja-JP" dirty="0" err="1">
                  <a:sym typeface="Wingdings" pitchFamily="2" charset="2"/>
                </a:rPr>
                <a:t>K</a:t>
              </a:r>
              <a:r>
                <a:rPr lang="en-US" altLang="ja-JP" baseline="30000" dirty="0" err="1">
                  <a:sym typeface="Wingdings" pitchFamily="2" charset="2"/>
                </a:rPr>
                <a:t>+</a:t>
              </a:r>
              <a:r>
                <a:rPr lang="en-US" altLang="ja-JP" dirty="0" err="1">
                  <a:latin typeface="Symbol" pitchFamily="18" charset="2"/>
                  <a:sym typeface="Wingdings" pitchFamily="2" charset="2"/>
                </a:rPr>
                <a:t>p</a:t>
              </a:r>
              <a:r>
                <a:rPr lang="en-US" altLang="ja-JP" baseline="30000" dirty="0" err="1">
                  <a:sym typeface="Wingdings" pitchFamily="2" charset="2"/>
                </a:rPr>
                <a:t>-</a:t>
              </a:r>
              <a:r>
                <a:rPr lang="en-US" altLang="ja-JP" dirty="0" err="1">
                  <a:latin typeface="Symbol" pitchFamily="18" charset="2"/>
                  <a:sym typeface="Wingdings" pitchFamily="2" charset="2"/>
                </a:rPr>
                <a:t>p</a:t>
              </a:r>
              <a:r>
                <a:rPr lang="en-US" altLang="ja-JP" baseline="30000" dirty="0" err="1">
                  <a:sym typeface="Wingdings" pitchFamily="2" charset="2"/>
                </a:rPr>
                <a:t>+</a:t>
              </a:r>
              <a:r>
                <a:rPr lang="en-US" altLang="ja-JP" dirty="0" err="1">
                  <a:latin typeface="Symbol" pitchFamily="18" charset="2"/>
                  <a:sym typeface="Wingdings" pitchFamily="2" charset="2"/>
                </a:rPr>
                <a:t>p</a:t>
              </a:r>
              <a:r>
                <a:rPr lang="en-US" altLang="ja-JP" baseline="30000" dirty="0" err="1">
                  <a:sym typeface="Wingdings" pitchFamily="2" charset="2"/>
                </a:rPr>
                <a:t>-</a:t>
              </a:r>
              <a:r>
                <a:rPr lang="en-US" altLang="ja-JP" dirty="0" err="1">
                  <a:sym typeface="Wingdings" pitchFamily="2" charset="2"/>
                </a:rPr>
                <a:t>l</a:t>
              </a:r>
              <a:r>
                <a:rPr lang="en-US" altLang="ja-JP" baseline="30000" dirty="0" err="1">
                  <a:sym typeface="Wingdings" pitchFamily="2" charset="2"/>
                </a:rPr>
                <a:t>+</a:t>
              </a:r>
              <a:r>
                <a:rPr lang="en-US" altLang="ja-JP" dirty="0" err="1">
                  <a:sym typeface="Wingdings" pitchFamily="2" charset="2"/>
                </a:rPr>
                <a:t>l</a:t>
              </a:r>
              <a:r>
                <a:rPr lang="en-US" altLang="ja-JP" baseline="30000" dirty="0">
                  <a:sym typeface="Wingdings" pitchFamily="2" charset="2"/>
                </a:rPr>
                <a:t>-</a:t>
              </a:r>
            </a:p>
            <a:p>
              <a:pPr algn="l">
                <a:spcBef>
                  <a:spcPct val="20000"/>
                </a:spcBef>
                <a:buClr>
                  <a:schemeClr val="bg2"/>
                </a:buClr>
                <a:buSzPct val="75000"/>
                <a:buFont typeface="Wingdings" pitchFamily="2" charset="2"/>
                <a:buNone/>
              </a:pPr>
              <a:r>
                <a:rPr lang="en-US" altLang="ja-JP" dirty="0">
                  <a:sym typeface="Wingdings" pitchFamily="2" charset="2"/>
                </a:rPr>
                <a:t>       K</a:t>
              </a:r>
              <a:r>
                <a:rPr lang="en-US" altLang="ja-JP" baseline="30000" dirty="0">
                  <a:sym typeface="Wingdings" pitchFamily="2" charset="2"/>
                </a:rPr>
                <a:t>+</a:t>
              </a:r>
              <a:r>
                <a:rPr lang="en-US" altLang="ja-JP" dirty="0">
                  <a:latin typeface="Symbol" pitchFamily="18" charset="2"/>
                  <a:sym typeface="Wingdings" pitchFamily="2" charset="2"/>
                </a:rPr>
                <a:t>p</a:t>
              </a:r>
              <a:r>
                <a:rPr lang="en-US" altLang="ja-JP" baseline="30000" dirty="0">
                  <a:sym typeface="Wingdings" pitchFamily="2" charset="2"/>
                </a:rPr>
                <a:t>-</a:t>
              </a:r>
              <a:r>
                <a:rPr lang="en-US" altLang="ja-JP" dirty="0">
                  <a:latin typeface="Symbol" pitchFamily="18" charset="2"/>
                  <a:sym typeface="Wingdings" pitchFamily="2" charset="2"/>
                </a:rPr>
                <a:t>p</a:t>
              </a:r>
              <a:r>
                <a:rPr lang="en-US" altLang="ja-JP" baseline="30000" dirty="0">
                  <a:sym typeface="Wingdings" pitchFamily="2" charset="2"/>
                </a:rPr>
                <a:t>+</a:t>
              </a:r>
              <a:r>
                <a:rPr lang="en-US" altLang="ja-JP" dirty="0">
                  <a:latin typeface="Symbol" pitchFamily="18" charset="2"/>
                  <a:sym typeface="Wingdings" pitchFamily="2" charset="2"/>
                </a:rPr>
                <a:t>p</a:t>
              </a:r>
              <a:r>
                <a:rPr lang="en-US" altLang="ja-JP" baseline="30000" dirty="0">
                  <a:sym typeface="Wingdings" pitchFamily="2" charset="2"/>
                </a:rPr>
                <a:t>-</a:t>
              </a:r>
              <a:r>
                <a:rPr lang="en-US" altLang="ja-JP" dirty="0">
                  <a:latin typeface="Symbol" pitchFamily="18" charset="2"/>
                  <a:sym typeface="Wingdings" pitchFamily="2" charset="2"/>
                </a:rPr>
                <a:t>p</a:t>
              </a:r>
              <a:r>
                <a:rPr lang="en-US" altLang="ja-JP" baseline="30000" dirty="0">
                  <a:sym typeface="Wingdings" pitchFamily="2" charset="2"/>
                </a:rPr>
                <a:t>0</a:t>
              </a:r>
              <a:r>
                <a:rPr lang="en-US" altLang="ja-JP" dirty="0">
                  <a:sym typeface="Wingdings" pitchFamily="2" charset="2"/>
                </a:rPr>
                <a:t>l</a:t>
              </a:r>
              <a:r>
                <a:rPr lang="en-US" altLang="ja-JP" baseline="30000" dirty="0">
                  <a:sym typeface="Wingdings" pitchFamily="2" charset="2"/>
                </a:rPr>
                <a:t>+</a:t>
              </a:r>
              <a:r>
                <a:rPr lang="en-US" altLang="ja-JP" dirty="0">
                  <a:sym typeface="Wingdings" pitchFamily="2" charset="2"/>
                </a:rPr>
                <a:t>l</a:t>
              </a:r>
              <a:r>
                <a:rPr lang="en-US" altLang="ja-JP" baseline="30000" dirty="0">
                  <a:sym typeface="Wingdings" pitchFamily="2" charset="2"/>
                </a:rPr>
                <a:t>-</a:t>
              </a:r>
              <a:r>
                <a:rPr lang="en-US" altLang="ja-JP" dirty="0"/>
                <a:t> </a:t>
              </a:r>
            </a:p>
            <a:p>
              <a:pPr>
                <a:spcBef>
                  <a:spcPct val="50000"/>
                </a:spcBef>
              </a:pPr>
              <a:endParaRPr lang="en-US" altLang="ja-JP" sz="1400" dirty="0"/>
            </a:p>
          </p:txBody>
        </p:sp>
        <p:sp>
          <p:nvSpPr>
            <p:cNvPr id="7177" name="Text Box 7"/>
            <p:cNvSpPr txBox="1">
              <a:spLocks noChangeArrowheads="1"/>
            </p:cNvSpPr>
            <p:nvPr/>
          </p:nvSpPr>
          <p:spPr bwMode="auto">
            <a:xfrm>
              <a:off x="839" y="2795"/>
              <a:ext cx="1859" cy="131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>
                <a:spcBef>
                  <a:spcPct val="20000"/>
                </a:spcBef>
                <a:buClr>
                  <a:schemeClr val="bg2"/>
                </a:buClr>
                <a:buSzPct val="75000"/>
                <a:buFont typeface="Wingdings" pitchFamily="2" charset="2"/>
                <a:buNone/>
              </a:pPr>
              <a:r>
                <a:rPr lang="en-US" altLang="ja-JP" dirty="0"/>
                <a:t>B</a:t>
              </a:r>
              <a:r>
                <a:rPr lang="en-US" altLang="ja-JP" baseline="30000" dirty="0"/>
                <a:t>+</a:t>
              </a:r>
              <a:r>
                <a:rPr lang="en-US" altLang="ja-JP" dirty="0">
                  <a:sym typeface="Wingdings" pitchFamily="2" charset="2"/>
                </a:rPr>
                <a:t></a:t>
              </a:r>
              <a:r>
                <a:rPr lang="en-US" altLang="ja-JP" dirty="0" err="1">
                  <a:sym typeface="Wingdings" pitchFamily="2" charset="2"/>
                </a:rPr>
                <a:t>K</a:t>
              </a:r>
              <a:r>
                <a:rPr lang="en-US" altLang="ja-JP" baseline="30000" dirty="0" err="1">
                  <a:sym typeface="Wingdings" pitchFamily="2" charset="2"/>
                </a:rPr>
                <a:t>+</a:t>
              </a:r>
              <a:r>
                <a:rPr lang="en-US" altLang="ja-JP" dirty="0" err="1">
                  <a:sym typeface="Wingdings" pitchFamily="2" charset="2"/>
                </a:rPr>
                <a:t>l</a:t>
              </a:r>
              <a:r>
                <a:rPr lang="en-US" altLang="ja-JP" baseline="30000" dirty="0" err="1">
                  <a:sym typeface="Wingdings" pitchFamily="2" charset="2"/>
                </a:rPr>
                <a:t>+</a:t>
              </a:r>
              <a:r>
                <a:rPr lang="en-US" altLang="ja-JP" dirty="0" err="1">
                  <a:sym typeface="Wingdings" pitchFamily="2" charset="2"/>
                </a:rPr>
                <a:t>l</a:t>
              </a:r>
              <a:r>
                <a:rPr lang="en-US" altLang="ja-JP" baseline="30000" dirty="0">
                  <a:sym typeface="Wingdings" pitchFamily="2" charset="2"/>
                </a:rPr>
                <a:t>-</a:t>
              </a:r>
            </a:p>
            <a:p>
              <a:pPr algn="l">
                <a:spcBef>
                  <a:spcPct val="20000"/>
                </a:spcBef>
                <a:buClr>
                  <a:schemeClr val="bg2"/>
                </a:buClr>
                <a:buSzPct val="75000"/>
                <a:buFont typeface="Wingdings" pitchFamily="2" charset="2"/>
                <a:buNone/>
              </a:pPr>
              <a:r>
                <a:rPr lang="en-US" altLang="ja-JP" dirty="0">
                  <a:sym typeface="Wingdings" pitchFamily="2" charset="2"/>
                </a:rPr>
                <a:t>       K</a:t>
              </a:r>
              <a:r>
                <a:rPr lang="en-US" altLang="ja-JP" baseline="30000" dirty="0">
                  <a:sym typeface="Wingdings" pitchFamily="2" charset="2"/>
                </a:rPr>
                <a:t>+</a:t>
              </a:r>
              <a:r>
                <a:rPr lang="en-US" altLang="ja-JP" dirty="0">
                  <a:latin typeface="Symbol" pitchFamily="18" charset="2"/>
                  <a:sym typeface="Wingdings" pitchFamily="2" charset="2"/>
                </a:rPr>
                <a:t>p</a:t>
              </a:r>
              <a:r>
                <a:rPr lang="en-US" altLang="ja-JP" baseline="30000" dirty="0">
                  <a:sym typeface="Wingdings" pitchFamily="2" charset="2"/>
                </a:rPr>
                <a:t>0</a:t>
              </a:r>
              <a:r>
                <a:rPr lang="en-US" altLang="ja-JP" dirty="0">
                  <a:sym typeface="Wingdings" pitchFamily="2" charset="2"/>
                </a:rPr>
                <a:t>l</a:t>
              </a:r>
              <a:r>
                <a:rPr lang="en-US" altLang="ja-JP" baseline="30000" dirty="0">
                  <a:sym typeface="Wingdings" pitchFamily="2" charset="2"/>
                </a:rPr>
                <a:t>+</a:t>
              </a:r>
              <a:r>
                <a:rPr lang="en-US" altLang="ja-JP" dirty="0">
                  <a:sym typeface="Wingdings" pitchFamily="2" charset="2"/>
                </a:rPr>
                <a:t>l</a:t>
              </a:r>
              <a:r>
                <a:rPr lang="en-US" altLang="ja-JP" baseline="30000" dirty="0">
                  <a:sym typeface="Wingdings" pitchFamily="2" charset="2"/>
                </a:rPr>
                <a:t>-</a:t>
              </a:r>
            </a:p>
            <a:p>
              <a:pPr algn="l">
                <a:spcBef>
                  <a:spcPct val="20000"/>
                </a:spcBef>
                <a:buClr>
                  <a:schemeClr val="bg2"/>
                </a:buClr>
                <a:buSzPct val="75000"/>
                <a:buFont typeface="Wingdings" pitchFamily="2" charset="2"/>
                <a:buNone/>
              </a:pPr>
              <a:r>
                <a:rPr lang="en-US" altLang="ja-JP" dirty="0">
                  <a:sym typeface="Wingdings" pitchFamily="2" charset="2"/>
                </a:rPr>
                <a:t>       </a:t>
              </a:r>
              <a:r>
                <a:rPr lang="en-US" altLang="ja-JP" dirty="0" err="1">
                  <a:sym typeface="Wingdings" pitchFamily="2" charset="2"/>
                </a:rPr>
                <a:t>K</a:t>
              </a:r>
              <a:r>
                <a:rPr lang="en-US" altLang="ja-JP" baseline="30000" dirty="0" err="1">
                  <a:sym typeface="Wingdings" pitchFamily="2" charset="2"/>
                </a:rPr>
                <a:t>+</a:t>
              </a:r>
              <a:r>
                <a:rPr lang="en-US" altLang="ja-JP" dirty="0" err="1">
                  <a:latin typeface="Symbol" pitchFamily="18" charset="2"/>
                  <a:sym typeface="Wingdings" pitchFamily="2" charset="2"/>
                </a:rPr>
                <a:t>p</a:t>
              </a:r>
              <a:r>
                <a:rPr lang="en-US" altLang="ja-JP" baseline="30000" dirty="0" err="1">
                  <a:sym typeface="Wingdings" pitchFamily="2" charset="2"/>
                </a:rPr>
                <a:t>+</a:t>
              </a:r>
              <a:r>
                <a:rPr lang="en-US" altLang="ja-JP" dirty="0" err="1">
                  <a:latin typeface="Symbol" pitchFamily="18" charset="2"/>
                  <a:sym typeface="Wingdings" pitchFamily="2" charset="2"/>
                </a:rPr>
                <a:t>p</a:t>
              </a:r>
              <a:r>
                <a:rPr lang="en-US" altLang="ja-JP" baseline="30000" dirty="0" err="1">
                  <a:sym typeface="Wingdings" pitchFamily="2" charset="2"/>
                </a:rPr>
                <a:t>-</a:t>
              </a:r>
              <a:r>
                <a:rPr lang="en-US" altLang="ja-JP" dirty="0" err="1">
                  <a:sym typeface="Wingdings" pitchFamily="2" charset="2"/>
                </a:rPr>
                <a:t>l</a:t>
              </a:r>
              <a:r>
                <a:rPr lang="en-US" altLang="ja-JP" baseline="30000" dirty="0" err="1">
                  <a:sym typeface="Wingdings" pitchFamily="2" charset="2"/>
                </a:rPr>
                <a:t>+</a:t>
              </a:r>
              <a:r>
                <a:rPr lang="en-US" altLang="ja-JP" dirty="0" err="1">
                  <a:sym typeface="Wingdings" pitchFamily="2" charset="2"/>
                </a:rPr>
                <a:t>l</a:t>
              </a:r>
              <a:r>
                <a:rPr lang="en-US" altLang="ja-JP" baseline="30000" dirty="0">
                  <a:sym typeface="Wingdings" pitchFamily="2" charset="2"/>
                </a:rPr>
                <a:t>-</a:t>
              </a:r>
            </a:p>
            <a:p>
              <a:pPr algn="l">
                <a:spcBef>
                  <a:spcPct val="20000"/>
                </a:spcBef>
                <a:buClr>
                  <a:schemeClr val="bg2"/>
                </a:buClr>
                <a:buSzPct val="75000"/>
                <a:buFont typeface="Wingdings" pitchFamily="2" charset="2"/>
                <a:buNone/>
              </a:pPr>
              <a:r>
                <a:rPr lang="en-US" altLang="ja-JP" dirty="0">
                  <a:sym typeface="Wingdings" pitchFamily="2" charset="2"/>
                </a:rPr>
                <a:t>       K</a:t>
              </a:r>
              <a:r>
                <a:rPr lang="en-US" altLang="ja-JP" baseline="30000" dirty="0">
                  <a:sym typeface="Wingdings" pitchFamily="2" charset="2"/>
                </a:rPr>
                <a:t>+</a:t>
              </a:r>
              <a:r>
                <a:rPr lang="en-US" altLang="ja-JP" dirty="0">
                  <a:latin typeface="Symbol" pitchFamily="18" charset="2"/>
                  <a:sym typeface="Wingdings" pitchFamily="2" charset="2"/>
                </a:rPr>
                <a:t>p</a:t>
              </a:r>
              <a:r>
                <a:rPr lang="en-US" altLang="ja-JP" baseline="30000" dirty="0">
                  <a:sym typeface="Wingdings" pitchFamily="2" charset="2"/>
                </a:rPr>
                <a:t>+</a:t>
              </a:r>
              <a:r>
                <a:rPr lang="en-US" altLang="ja-JP" dirty="0">
                  <a:latin typeface="Symbol" pitchFamily="18" charset="2"/>
                  <a:sym typeface="Wingdings" pitchFamily="2" charset="2"/>
                </a:rPr>
                <a:t>p</a:t>
              </a:r>
              <a:r>
                <a:rPr lang="en-US" altLang="ja-JP" baseline="30000" dirty="0">
                  <a:sym typeface="Wingdings" pitchFamily="2" charset="2"/>
                </a:rPr>
                <a:t>-</a:t>
              </a:r>
              <a:r>
                <a:rPr lang="en-US" altLang="ja-JP" dirty="0">
                  <a:latin typeface="Symbol" pitchFamily="18" charset="2"/>
                  <a:sym typeface="Wingdings" pitchFamily="2" charset="2"/>
                </a:rPr>
                <a:t>p</a:t>
              </a:r>
              <a:r>
                <a:rPr lang="en-US" altLang="ja-JP" baseline="30000" dirty="0">
                  <a:sym typeface="Wingdings" pitchFamily="2" charset="2"/>
                </a:rPr>
                <a:t>0</a:t>
              </a:r>
              <a:r>
                <a:rPr lang="en-US" altLang="ja-JP" dirty="0">
                  <a:sym typeface="Wingdings" pitchFamily="2" charset="2"/>
                </a:rPr>
                <a:t>l</a:t>
              </a:r>
              <a:r>
                <a:rPr lang="en-US" altLang="ja-JP" baseline="30000" dirty="0">
                  <a:sym typeface="Wingdings" pitchFamily="2" charset="2"/>
                </a:rPr>
                <a:t>+</a:t>
              </a:r>
              <a:r>
                <a:rPr lang="en-US" altLang="ja-JP" dirty="0">
                  <a:sym typeface="Wingdings" pitchFamily="2" charset="2"/>
                </a:rPr>
                <a:t>l</a:t>
              </a:r>
              <a:r>
                <a:rPr lang="en-US" altLang="ja-JP" baseline="30000" dirty="0">
                  <a:sym typeface="Wingdings" pitchFamily="2" charset="2"/>
                </a:rPr>
                <a:t>-</a:t>
              </a:r>
              <a:endParaRPr lang="en-US" altLang="ja-JP" dirty="0"/>
            </a:p>
            <a:p>
              <a:pPr algn="l">
                <a:spcBef>
                  <a:spcPct val="20000"/>
                </a:spcBef>
                <a:buClr>
                  <a:schemeClr val="bg2"/>
                </a:buClr>
                <a:buSzPct val="75000"/>
                <a:buFont typeface="Wingdings" pitchFamily="2" charset="2"/>
                <a:buNone/>
              </a:pPr>
              <a:r>
                <a:rPr lang="en-US" altLang="ja-JP" dirty="0"/>
                <a:t>       </a:t>
              </a:r>
              <a:r>
                <a:rPr lang="en-US" altLang="ja-JP" dirty="0" err="1">
                  <a:sym typeface="Wingdings" pitchFamily="2" charset="2"/>
                </a:rPr>
                <a:t>K</a:t>
              </a:r>
              <a:r>
                <a:rPr lang="en-US" altLang="ja-JP" baseline="30000" dirty="0" err="1">
                  <a:sym typeface="Wingdings" pitchFamily="2" charset="2"/>
                </a:rPr>
                <a:t>+</a:t>
              </a:r>
              <a:r>
                <a:rPr lang="en-US" altLang="ja-JP" dirty="0" err="1">
                  <a:latin typeface="Symbol" pitchFamily="18" charset="2"/>
                  <a:sym typeface="Wingdings" pitchFamily="2" charset="2"/>
                </a:rPr>
                <a:t>p</a:t>
              </a:r>
              <a:r>
                <a:rPr lang="en-US" altLang="ja-JP" baseline="30000" dirty="0" err="1">
                  <a:sym typeface="Wingdings" pitchFamily="2" charset="2"/>
                </a:rPr>
                <a:t>+</a:t>
              </a:r>
              <a:r>
                <a:rPr lang="en-US" altLang="ja-JP" dirty="0" err="1">
                  <a:latin typeface="Symbol" pitchFamily="18" charset="2"/>
                  <a:sym typeface="Wingdings" pitchFamily="2" charset="2"/>
                </a:rPr>
                <a:t>p</a:t>
              </a:r>
              <a:r>
                <a:rPr lang="en-US" altLang="ja-JP" baseline="30000" dirty="0" err="1">
                  <a:sym typeface="Wingdings" pitchFamily="2" charset="2"/>
                </a:rPr>
                <a:t>-</a:t>
              </a:r>
              <a:r>
                <a:rPr lang="en-US" altLang="ja-JP" dirty="0" err="1">
                  <a:latin typeface="Symbol" pitchFamily="18" charset="2"/>
                  <a:sym typeface="Wingdings" pitchFamily="2" charset="2"/>
                </a:rPr>
                <a:t>p</a:t>
              </a:r>
              <a:r>
                <a:rPr lang="en-US" altLang="ja-JP" baseline="30000" dirty="0" err="1">
                  <a:sym typeface="Wingdings" pitchFamily="2" charset="2"/>
                </a:rPr>
                <a:t>+</a:t>
              </a:r>
              <a:r>
                <a:rPr lang="en-US" altLang="ja-JP" dirty="0" err="1">
                  <a:latin typeface="Symbol" pitchFamily="18" charset="2"/>
                  <a:sym typeface="Wingdings" pitchFamily="2" charset="2"/>
                </a:rPr>
                <a:t>p</a:t>
              </a:r>
              <a:r>
                <a:rPr lang="en-US" altLang="ja-JP" baseline="30000" dirty="0" err="1">
                  <a:sym typeface="Wingdings" pitchFamily="2" charset="2"/>
                </a:rPr>
                <a:t>-</a:t>
              </a:r>
              <a:r>
                <a:rPr lang="en-US" altLang="ja-JP" dirty="0" err="1">
                  <a:sym typeface="Wingdings" pitchFamily="2" charset="2"/>
                </a:rPr>
                <a:t>l</a:t>
              </a:r>
              <a:r>
                <a:rPr lang="en-US" altLang="ja-JP" baseline="30000" dirty="0" err="1">
                  <a:sym typeface="Wingdings" pitchFamily="2" charset="2"/>
                </a:rPr>
                <a:t>+</a:t>
              </a:r>
              <a:r>
                <a:rPr lang="en-US" altLang="ja-JP" dirty="0" err="1">
                  <a:sym typeface="Wingdings" pitchFamily="2" charset="2"/>
                </a:rPr>
                <a:t>l</a:t>
              </a:r>
              <a:r>
                <a:rPr lang="en-US" altLang="ja-JP" baseline="30000" dirty="0">
                  <a:sym typeface="Wingdings" pitchFamily="2" charset="2"/>
                </a:rPr>
                <a:t>-</a:t>
              </a:r>
              <a:endParaRPr lang="en-US" altLang="ja-JP" sz="1400" dirty="0"/>
            </a:p>
          </p:txBody>
        </p:sp>
        <p:sp>
          <p:nvSpPr>
            <p:cNvPr id="7178" name="Text Box 8"/>
            <p:cNvSpPr txBox="1">
              <a:spLocks noChangeArrowheads="1"/>
            </p:cNvSpPr>
            <p:nvPr/>
          </p:nvSpPr>
          <p:spPr bwMode="auto">
            <a:xfrm>
              <a:off x="2722" y="1500"/>
              <a:ext cx="1678" cy="131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>
                <a:spcBef>
                  <a:spcPct val="20000"/>
                </a:spcBef>
                <a:buClr>
                  <a:schemeClr val="bg2"/>
                </a:buClr>
                <a:buSzPct val="75000"/>
                <a:buFont typeface="Wingdings" pitchFamily="2" charset="2"/>
                <a:buNone/>
              </a:pPr>
              <a:r>
                <a:rPr lang="en-US" altLang="ja-JP" dirty="0"/>
                <a:t>B</a:t>
              </a:r>
              <a:r>
                <a:rPr lang="en-US" altLang="ja-JP" baseline="30000" dirty="0"/>
                <a:t>0</a:t>
              </a:r>
              <a:r>
                <a:rPr lang="en-US" altLang="ja-JP" dirty="0">
                  <a:sym typeface="Wingdings" pitchFamily="2" charset="2"/>
                </a:rPr>
                <a:t>K</a:t>
              </a:r>
              <a:r>
                <a:rPr lang="en-US" altLang="ja-JP" baseline="30000" dirty="0">
                  <a:sym typeface="Wingdings" pitchFamily="2" charset="2"/>
                </a:rPr>
                <a:t>0</a:t>
              </a:r>
              <a:r>
                <a:rPr lang="en-US" altLang="ja-JP" baseline="-25000" dirty="0">
                  <a:sym typeface="Wingdings" pitchFamily="2" charset="2"/>
                </a:rPr>
                <a:t>s</a:t>
              </a:r>
              <a:r>
                <a:rPr lang="en-US" altLang="ja-JP" dirty="0">
                  <a:sym typeface="Wingdings" pitchFamily="2" charset="2"/>
                </a:rPr>
                <a:t>l</a:t>
              </a:r>
              <a:r>
                <a:rPr lang="en-US" altLang="ja-JP" baseline="30000" dirty="0">
                  <a:sym typeface="Wingdings" pitchFamily="2" charset="2"/>
                </a:rPr>
                <a:t>+</a:t>
              </a:r>
              <a:r>
                <a:rPr lang="en-US" altLang="ja-JP" dirty="0">
                  <a:sym typeface="Wingdings" pitchFamily="2" charset="2"/>
                </a:rPr>
                <a:t>l</a:t>
              </a:r>
              <a:r>
                <a:rPr lang="en-US" altLang="ja-JP" baseline="30000" dirty="0">
                  <a:sym typeface="Wingdings" pitchFamily="2" charset="2"/>
                </a:rPr>
                <a:t>-</a:t>
              </a:r>
            </a:p>
            <a:p>
              <a:pPr algn="l">
                <a:spcBef>
                  <a:spcPct val="20000"/>
                </a:spcBef>
                <a:buClr>
                  <a:schemeClr val="bg2"/>
                </a:buClr>
                <a:buSzPct val="75000"/>
                <a:buFont typeface="Wingdings" pitchFamily="2" charset="2"/>
                <a:buNone/>
              </a:pPr>
              <a:r>
                <a:rPr lang="en-US" altLang="ja-JP" dirty="0">
                  <a:sym typeface="Wingdings" pitchFamily="2" charset="2"/>
                </a:rPr>
                <a:t>       K</a:t>
              </a:r>
              <a:r>
                <a:rPr lang="en-US" altLang="ja-JP" baseline="30000" dirty="0">
                  <a:sym typeface="Wingdings" pitchFamily="2" charset="2"/>
                </a:rPr>
                <a:t>0</a:t>
              </a:r>
              <a:r>
                <a:rPr lang="en-US" altLang="ja-JP" baseline="-25000" dirty="0">
                  <a:sym typeface="Wingdings" pitchFamily="2" charset="2"/>
                </a:rPr>
                <a:t>s</a:t>
              </a:r>
              <a:r>
                <a:rPr lang="en-US" altLang="ja-JP" dirty="0">
                  <a:latin typeface="Symbol" pitchFamily="18" charset="2"/>
                  <a:sym typeface="Wingdings" pitchFamily="2" charset="2"/>
                </a:rPr>
                <a:t>p</a:t>
              </a:r>
              <a:r>
                <a:rPr lang="en-US" altLang="ja-JP" baseline="30000" dirty="0">
                  <a:sym typeface="Wingdings" pitchFamily="2" charset="2"/>
                </a:rPr>
                <a:t>0</a:t>
              </a:r>
              <a:r>
                <a:rPr lang="en-US" altLang="ja-JP" dirty="0">
                  <a:sym typeface="Wingdings" pitchFamily="2" charset="2"/>
                </a:rPr>
                <a:t>l</a:t>
              </a:r>
              <a:r>
                <a:rPr lang="en-US" altLang="ja-JP" baseline="30000" dirty="0">
                  <a:sym typeface="Wingdings" pitchFamily="2" charset="2"/>
                </a:rPr>
                <a:t>+</a:t>
              </a:r>
              <a:r>
                <a:rPr lang="en-US" altLang="ja-JP" dirty="0">
                  <a:sym typeface="Wingdings" pitchFamily="2" charset="2"/>
                </a:rPr>
                <a:t>l</a:t>
              </a:r>
              <a:r>
                <a:rPr lang="en-US" altLang="ja-JP" baseline="30000" dirty="0">
                  <a:sym typeface="Wingdings" pitchFamily="2" charset="2"/>
                </a:rPr>
                <a:t>-</a:t>
              </a:r>
            </a:p>
            <a:p>
              <a:pPr algn="l">
                <a:spcBef>
                  <a:spcPct val="20000"/>
                </a:spcBef>
                <a:buClr>
                  <a:schemeClr val="bg2"/>
                </a:buClr>
                <a:buSzPct val="75000"/>
                <a:buFont typeface="Wingdings" pitchFamily="2" charset="2"/>
                <a:buNone/>
              </a:pPr>
              <a:r>
                <a:rPr lang="en-US" altLang="ja-JP" dirty="0">
                  <a:sym typeface="Wingdings" pitchFamily="2" charset="2"/>
                </a:rPr>
                <a:t>       K</a:t>
              </a:r>
              <a:r>
                <a:rPr lang="en-US" altLang="ja-JP" baseline="30000" dirty="0">
                  <a:sym typeface="Wingdings" pitchFamily="2" charset="2"/>
                </a:rPr>
                <a:t>0</a:t>
              </a:r>
              <a:r>
                <a:rPr lang="en-US" altLang="ja-JP" baseline="-25000" dirty="0">
                  <a:sym typeface="Wingdings" pitchFamily="2" charset="2"/>
                </a:rPr>
                <a:t>s</a:t>
              </a:r>
              <a:r>
                <a:rPr lang="en-US" altLang="ja-JP" dirty="0">
                  <a:latin typeface="Symbol" pitchFamily="18" charset="2"/>
                  <a:sym typeface="Wingdings" pitchFamily="2" charset="2"/>
                </a:rPr>
                <a:t>p</a:t>
              </a:r>
              <a:r>
                <a:rPr lang="en-US" altLang="ja-JP" baseline="30000" dirty="0">
                  <a:sym typeface="Wingdings" pitchFamily="2" charset="2"/>
                </a:rPr>
                <a:t>+</a:t>
              </a:r>
              <a:r>
                <a:rPr lang="en-US" altLang="ja-JP" dirty="0">
                  <a:latin typeface="Symbol" pitchFamily="18" charset="2"/>
                  <a:sym typeface="Wingdings" pitchFamily="2" charset="2"/>
                </a:rPr>
                <a:t>p</a:t>
              </a:r>
              <a:r>
                <a:rPr lang="en-US" altLang="ja-JP" baseline="30000" dirty="0">
                  <a:sym typeface="Wingdings" pitchFamily="2" charset="2"/>
                </a:rPr>
                <a:t>-</a:t>
              </a:r>
              <a:r>
                <a:rPr lang="en-US" altLang="ja-JP" dirty="0">
                  <a:sym typeface="Wingdings" pitchFamily="2" charset="2"/>
                </a:rPr>
                <a:t>l</a:t>
              </a:r>
              <a:r>
                <a:rPr lang="en-US" altLang="ja-JP" baseline="30000" dirty="0">
                  <a:sym typeface="Wingdings" pitchFamily="2" charset="2"/>
                </a:rPr>
                <a:t>+</a:t>
              </a:r>
              <a:r>
                <a:rPr lang="en-US" altLang="ja-JP" dirty="0">
                  <a:sym typeface="Wingdings" pitchFamily="2" charset="2"/>
                </a:rPr>
                <a:t>l</a:t>
              </a:r>
              <a:r>
                <a:rPr lang="en-US" altLang="ja-JP" baseline="30000" dirty="0">
                  <a:sym typeface="Wingdings" pitchFamily="2" charset="2"/>
                </a:rPr>
                <a:t>-</a:t>
              </a:r>
            </a:p>
            <a:p>
              <a:pPr algn="l">
                <a:spcBef>
                  <a:spcPct val="20000"/>
                </a:spcBef>
                <a:buClr>
                  <a:schemeClr val="bg2"/>
                </a:buClr>
                <a:buSzPct val="75000"/>
                <a:buFont typeface="Wingdings" pitchFamily="2" charset="2"/>
                <a:buNone/>
              </a:pPr>
              <a:r>
                <a:rPr lang="en-US" altLang="ja-JP" dirty="0">
                  <a:sym typeface="Wingdings" pitchFamily="2" charset="2"/>
                </a:rPr>
                <a:t>       K</a:t>
              </a:r>
              <a:r>
                <a:rPr lang="en-US" altLang="ja-JP" baseline="30000" dirty="0">
                  <a:sym typeface="Wingdings" pitchFamily="2" charset="2"/>
                </a:rPr>
                <a:t>0</a:t>
              </a:r>
              <a:r>
                <a:rPr lang="en-US" altLang="ja-JP" baseline="-25000" dirty="0">
                  <a:sym typeface="Wingdings" pitchFamily="2" charset="2"/>
                </a:rPr>
                <a:t>s</a:t>
              </a:r>
              <a:r>
                <a:rPr lang="en-US" altLang="ja-JP" dirty="0">
                  <a:latin typeface="Symbol" pitchFamily="18" charset="2"/>
                  <a:sym typeface="Wingdings" pitchFamily="2" charset="2"/>
                </a:rPr>
                <a:t>p</a:t>
              </a:r>
              <a:r>
                <a:rPr lang="en-US" altLang="ja-JP" baseline="30000" dirty="0">
                  <a:sym typeface="Wingdings" pitchFamily="2" charset="2"/>
                </a:rPr>
                <a:t>+</a:t>
              </a:r>
              <a:r>
                <a:rPr lang="en-US" altLang="ja-JP" dirty="0">
                  <a:latin typeface="Symbol" pitchFamily="18" charset="2"/>
                  <a:sym typeface="Wingdings" pitchFamily="2" charset="2"/>
                </a:rPr>
                <a:t>p</a:t>
              </a:r>
              <a:r>
                <a:rPr lang="en-US" altLang="ja-JP" baseline="30000" dirty="0">
                  <a:sym typeface="Wingdings" pitchFamily="2" charset="2"/>
                </a:rPr>
                <a:t>-</a:t>
              </a:r>
              <a:r>
                <a:rPr lang="en-US" altLang="ja-JP" dirty="0">
                  <a:latin typeface="Symbol" pitchFamily="18" charset="2"/>
                  <a:sym typeface="Wingdings" pitchFamily="2" charset="2"/>
                </a:rPr>
                <a:t>p</a:t>
              </a:r>
              <a:r>
                <a:rPr lang="en-US" altLang="ja-JP" baseline="30000" dirty="0">
                  <a:sym typeface="Wingdings" pitchFamily="2" charset="2"/>
                </a:rPr>
                <a:t>0</a:t>
              </a:r>
              <a:r>
                <a:rPr lang="en-US" altLang="ja-JP" dirty="0">
                  <a:sym typeface="Wingdings" pitchFamily="2" charset="2"/>
                </a:rPr>
                <a:t>l</a:t>
              </a:r>
              <a:r>
                <a:rPr lang="en-US" altLang="ja-JP" baseline="30000" dirty="0">
                  <a:sym typeface="Wingdings" pitchFamily="2" charset="2"/>
                </a:rPr>
                <a:t>+</a:t>
              </a:r>
              <a:r>
                <a:rPr lang="en-US" altLang="ja-JP" dirty="0">
                  <a:sym typeface="Wingdings" pitchFamily="2" charset="2"/>
                </a:rPr>
                <a:t>l</a:t>
              </a:r>
              <a:r>
                <a:rPr lang="en-US" altLang="ja-JP" baseline="30000" dirty="0">
                  <a:sym typeface="Wingdings" pitchFamily="2" charset="2"/>
                </a:rPr>
                <a:t>-</a:t>
              </a:r>
              <a:r>
                <a:rPr lang="en-US" altLang="ja-JP" dirty="0"/>
                <a:t> </a:t>
              </a:r>
            </a:p>
            <a:p>
              <a:pPr algn="l">
                <a:spcBef>
                  <a:spcPct val="20000"/>
                </a:spcBef>
                <a:buClr>
                  <a:schemeClr val="bg2"/>
                </a:buClr>
                <a:buSzPct val="75000"/>
                <a:buFont typeface="Wingdings" pitchFamily="2" charset="2"/>
                <a:buNone/>
              </a:pPr>
              <a:r>
                <a:rPr lang="en-US" altLang="ja-JP" dirty="0">
                  <a:sym typeface="Wingdings" pitchFamily="2" charset="2"/>
                </a:rPr>
                <a:t>       K</a:t>
              </a:r>
              <a:r>
                <a:rPr lang="en-US" altLang="ja-JP" baseline="30000" dirty="0">
                  <a:sym typeface="Wingdings" pitchFamily="2" charset="2"/>
                </a:rPr>
                <a:t>0</a:t>
              </a:r>
              <a:r>
                <a:rPr lang="en-US" altLang="ja-JP" baseline="-25000" dirty="0">
                  <a:sym typeface="Wingdings" pitchFamily="2" charset="2"/>
                </a:rPr>
                <a:t>s</a:t>
              </a:r>
              <a:r>
                <a:rPr lang="en-US" altLang="ja-JP" dirty="0">
                  <a:latin typeface="Symbol" pitchFamily="18" charset="2"/>
                  <a:sym typeface="Wingdings" pitchFamily="2" charset="2"/>
                </a:rPr>
                <a:t>p</a:t>
              </a:r>
              <a:r>
                <a:rPr lang="en-US" altLang="ja-JP" baseline="30000" dirty="0">
                  <a:sym typeface="Wingdings" pitchFamily="2" charset="2"/>
                </a:rPr>
                <a:t>+</a:t>
              </a:r>
              <a:r>
                <a:rPr lang="en-US" altLang="ja-JP" dirty="0">
                  <a:latin typeface="Symbol" pitchFamily="18" charset="2"/>
                  <a:sym typeface="Wingdings" pitchFamily="2" charset="2"/>
                </a:rPr>
                <a:t>p</a:t>
              </a:r>
              <a:r>
                <a:rPr lang="en-US" altLang="ja-JP" baseline="30000" dirty="0">
                  <a:sym typeface="Wingdings" pitchFamily="2" charset="2"/>
                </a:rPr>
                <a:t>-</a:t>
              </a:r>
              <a:r>
                <a:rPr lang="en-US" altLang="ja-JP" dirty="0">
                  <a:latin typeface="Symbol" pitchFamily="18" charset="2"/>
                  <a:sym typeface="Wingdings" pitchFamily="2" charset="2"/>
                </a:rPr>
                <a:t>p</a:t>
              </a:r>
              <a:r>
                <a:rPr lang="en-US" altLang="ja-JP" baseline="30000" dirty="0">
                  <a:sym typeface="Wingdings" pitchFamily="2" charset="2"/>
                </a:rPr>
                <a:t>+</a:t>
              </a:r>
              <a:r>
                <a:rPr lang="en-US" altLang="ja-JP" dirty="0">
                  <a:latin typeface="Symbol" pitchFamily="18" charset="2"/>
                  <a:sym typeface="Wingdings" pitchFamily="2" charset="2"/>
                </a:rPr>
                <a:t>p</a:t>
              </a:r>
              <a:r>
                <a:rPr lang="en-US" altLang="ja-JP" baseline="30000" dirty="0">
                  <a:sym typeface="Wingdings" pitchFamily="2" charset="2"/>
                </a:rPr>
                <a:t>-</a:t>
              </a:r>
              <a:r>
                <a:rPr lang="en-US" altLang="ja-JP" dirty="0">
                  <a:sym typeface="Wingdings" pitchFamily="2" charset="2"/>
                </a:rPr>
                <a:t>l</a:t>
              </a:r>
              <a:r>
                <a:rPr lang="en-US" altLang="ja-JP" baseline="30000" dirty="0">
                  <a:sym typeface="Wingdings" pitchFamily="2" charset="2"/>
                </a:rPr>
                <a:t>+</a:t>
              </a:r>
              <a:r>
                <a:rPr lang="en-US" altLang="ja-JP" dirty="0">
                  <a:sym typeface="Wingdings" pitchFamily="2" charset="2"/>
                </a:rPr>
                <a:t>l</a:t>
              </a:r>
              <a:r>
                <a:rPr lang="en-US" altLang="ja-JP" baseline="30000" dirty="0">
                  <a:sym typeface="Wingdings" pitchFamily="2" charset="2"/>
                </a:rPr>
                <a:t>-</a:t>
              </a:r>
              <a:r>
                <a:rPr lang="en-US" altLang="ja-JP" dirty="0"/>
                <a:t> </a:t>
              </a:r>
              <a:endParaRPr lang="en-US" altLang="ja-JP" sz="1400" dirty="0"/>
            </a:p>
          </p:txBody>
        </p:sp>
        <p:sp>
          <p:nvSpPr>
            <p:cNvPr id="7179" name="Text Box 9"/>
            <p:cNvSpPr txBox="1">
              <a:spLocks noChangeArrowheads="1"/>
            </p:cNvSpPr>
            <p:nvPr/>
          </p:nvSpPr>
          <p:spPr bwMode="auto">
            <a:xfrm>
              <a:off x="2717" y="2962"/>
              <a:ext cx="1846" cy="105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l">
                <a:spcBef>
                  <a:spcPct val="20000"/>
                </a:spcBef>
                <a:buClr>
                  <a:schemeClr val="bg2"/>
                </a:buClr>
                <a:buSzPct val="75000"/>
                <a:buFont typeface="Wingdings" pitchFamily="2" charset="2"/>
                <a:buNone/>
              </a:pPr>
              <a:r>
                <a:rPr lang="en-US" altLang="ja-JP" dirty="0"/>
                <a:t>B</a:t>
              </a:r>
              <a:r>
                <a:rPr lang="en-US" altLang="ja-JP" baseline="30000" dirty="0"/>
                <a:t>+</a:t>
              </a:r>
              <a:r>
                <a:rPr lang="en-US" altLang="ja-JP" dirty="0">
                  <a:sym typeface="Wingdings" pitchFamily="2" charset="2"/>
                </a:rPr>
                <a:t>K</a:t>
              </a:r>
              <a:r>
                <a:rPr lang="en-US" altLang="ja-JP" baseline="30000" dirty="0">
                  <a:sym typeface="Wingdings" pitchFamily="2" charset="2"/>
                </a:rPr>
                <a:t>0</a:t>
              </a:r>
              <a:r>
                <a:rPr lang="en-US" altLang="ja-JP" baseline="-25000" dirty="0">
                  <a:sym typeface="Wingdings" pitchFamily="2" charset="2"/>
                </a:rPr>
                <a:t>s</a:t>
              </a:r>
              <a:r>
                <a:rPr lang="en-US" altLang="ja-JP" dirty="0">
                  <a:latin typeface="Symbol" pitchFamily="18" charset="2"/>
                  <a:sym typeface="Wingdings" pitchFamily="2" charset="2"/>
                </a:rPr>
                <a:t>p</a:t>
              </a:r>
              <a:r>
                <a:rPr lang="en-US" altLang="ja-JP" baseline="30000" dirty="0">
                  <a:sym typeface="Wingdings" pitchFamily="2" charset="2"/>
                </a:rPr>
                <a:t>+</a:t>
              </a:r>
              <a:r>
                <a:rPr lang="en-US" altLang="ja-JP" dirty="0">
                  <a:sym typeface="Wingdings" pitchFamily="2" charset="2"/>
                </a:rPr>
                <a:t>l</a:t>
              </a:r>
              <a:r>
                <a:rPr lang="en-US" altLang="ja-JP" baseline="30000" dirty="0">
                  <a:sym typeface="Wingdings" pitchFamily="2" charset="2"/>
                </a:rPr>
                <a:t>+</a:t>
              </a:r>
              <a:r>
                <a:rPr lang="en-US" altLang="ja-JP" dirty="0">
                  <a:sym typeface="Wingdings" pitchFamily="2" charset="2"/>
                </a:rPr>
                <a:t>l</a:t>
              </a:r>
              <a:r>
                <a:rPr lang="en-US" altLang="ja-JP" baseline="30000" dirty="0">
                  <a:sym typeface="Wingdings" pitchFamily="2" charset="2"/>
                </a:rPr>
                <a:t>-</a:t>
              </a:r>
            </a:p>
            <a:p>
              <a:pPr algn="l">
                <a:spcBef>
                  <a:spcPct val="20000"/>
                </a:spcBef>
                <a:buClr>
                  <a:schemeClr val="bg2"/>
                </a:buClr>
                <a:buSzPct val="75000"/>
                <a:buFont typeface="Wingdings" pitchFamily="2" charset="2"/>
                <a:buNone/>
              </a:pPr>
              <a:r>
                <a:rPr lang="en-US" altLang="ja-JP" dirty="0">
                  <a:sym typeface="Wingdings" pitchFamily="2" charset="2"/>
                </a:rPr>
                <a:t>       K</a:t>
              </a:r>
              <a:r>
                <a:rPr lang="en-US" altLang="ja-JP" baseline="30000" dirty="0">
                  <a:sym typeface="Wingdings" pitchFamily="2" charset="2"/>
                </a:rPr>
                <a:t>0</a:t>
              </a:r>
              <a:r>
                <a:rPr lang="en-US" altLang="ja-JP" baseline="-25000" dirty="0">
                  <a:sym typeface="Wingdings" pitchFamily="2" charset="2"/>
                </a:rPr>
                <a:t>s</a:t>
              </a:r>
              <a:r>
                <a:rPr lang="en-US" altLang="ja-JP" dirty="0">
                  <a:latin typeface="Symbol" pitchFamily="18" charset="2"/>
                  <a:sym typeface="Wingdings" pitchFamily="2" charset="2"/>
                </a:rPr>
                <a:t>p</a:t>
              </a:r>
              <a:r>
                <a:rPr lang="en-US" altLang="ja-JP" baseline="30000" dirty="0">
                  <a:sym typeface="Wingdings" pitchFamily="2" charset="2"/>
                </a:rPr>
                <a:t>+</a:t>
              </a:r>
              <a:r>
                <a:rPr lang="en-US" altLang="ja-JP" dirty="0">
                  <a:latin typeface="Symbol" pitchFamily="18" charset="2"/>
                  <a:sym typeface="Wingdings" pitchFamily="2" charset="2"/>
                </a:rPr>
                <a:t>p</a:t>
              </a:r>
              <a:r>
                <a:rPr lang="en-US" altLang="ja-JP" baseline="30000" dirty="0">
                  <a:sym typeface="Wingdings" pitchFamily="2" charset="2"/>
                </a:rPr>
                <a:t>0</a:t>
              </a:r>
              <a:r>
                <a:rPr lang="en-US" altLang="ja-JP" dirty="0">
                  <a:sym typeface="Wingdings" pitchFamily="2" charset="2"/>
                </a:rPr>
                <a:t>l</a:t>
              </a:r>
              <a:r>
                <a:rPr lang="en-US" altLang="ja-JP" baseline="30000" dirty="0">
                  <a:sym typeface="Wingdings" pitchFamily="2" charset="2"/>
                </a:rPr>
                <a:t>+</a:t>
              </a:r>
              <a:r>
                <a:rPr lang="en-US" altLang="ja-JP" dirty="0">
                  <a:sym typeface="Wingdings" pitchFamily="2" charset="2"/>
                </a:rPr>
                <a:t>l</a:t>
              </a:r>
              <a:r>
                <a:rPr lang="en-US" altLang="ja-JP" baseline="30000" dirty="0">
                  <a:sym typeface="Wingdings" pitchFamily="2" charset="2"/>
                </a:rPr>
                <a:t>-</a:t>
              </a:r>
            </a:p>
            <a:p>
              <a:pPr algn="l">
                <a:spcBef>
                  <a:spcPct val="20000"/>
                </a:spcBef>
                <a:buClr>
                  <a:schemeClr val="bg2"/>
                </a:buClr>
                <a:buSzPct val="75000"/>
                <a:buFont typeface="Wingdings" pitchFamily="2" charset="2"/>
                <a:buNone/>
              </a:pPr>
              <a:r>
                <a:rPr lang="en-US" altLang="ja-JP" dirty="0">
                  <a:sym typeface="Wingdings" pitchFamily="2" charset="2"/>
                </a:rPr>
                <a:t>       K</a:t>
              </a:r>
              <a:r>
                <a:rPr lang="en-US" altLang="ja-JP" baseline="30000" dirty="0">
                  <a:sym typeface="Wingdings" pitchFamily="2" charset="2"/>
                </a:rPr>
                <a:t>0</a:t>
              </a:r>
              <a:r>
                <a:rPr lang="en-US" altLang="ja-JP" baseline="-25000" dirty="0">
                  <a:sym typeface="Wingdings" pitchFamily="2" charset="2"/>
                </a:rPr>
                <a:t>s</a:t>
              </a:r>
              <a:r>
                <a:rPr lang="en-US" altLang="ja-JP" dirty="0">
                  <a:latin typeface="Symbol" pitchFamily="18" charset="2"/>
                  <a:sym typeface="Wingdings" pitchFamily="2" charset="2"/>
                </a:rPr>
                <a:t>p</a:t>
              </a:r>
              <a:r>
                <a:rPr lang="en-US" altLang="ja-JP" baseline="30000" dirty="0">
                  <a:sym typeface="Wingdings" pitchFamily="2" charset="2"/>
                </a:rPr>
                <a:t>+</a:t>
              </a:r>
              <a:r>
                <a:rPr lang="en-US" altLang="ja-JP" dirty="0">
                  <a:latin typeface="Symbol" pitchFamily="18" charset="2"/>
                  <a:sym typeface="Wingdings" pitchFamily="2" charset="2"/>
                </a:rPr>
                <a:t>p</a:t>
              </a:r>
              <a:r>
                <a:rPr lang="en-US" altLang="ja-JP" baseline="30000" dirty="0">
                  <a:sym typeface="Wingdings" pitchFamily="2" charset="2"/>
                </a:rPr>
                <a:t>-</a:t>
              </a:r>
              <a:r>
                <a:rPr lang="en-US" altLang="ja-JP" dirty="0">
                  <a:latin typeface="Symbol" pitchFamily="18" charset="2"/>
                  <a:sym typeface="Wingdings" pitchFamily="2" charset="2"/>
                </a:rPr>
                <a:t>p</a:t>
              </a:r>
              <a:r>
                <a:rPr lang="en-US" altLang="ja-JP" baseline="30000" dirty="0">
                  <a:sym typeface="Wingdings" pitchFamily="2" charset="2"/>
                </a:rPr>
                <a:t>+</a:t>
              </a:r>
              <a:r>
                <a:rPr lang="en-US" altLang="ja-JP" dirty="0">
                  <a:sym typeface="Wingdings" pitchFamily="2" charset="2"/>
                </a:rPr>
                <a:t>l</a:t>
              </a:r>
              <a:r>
                <a:rPr lang="en-US" altLang="ja-JP" baseline="30000" dirty="0">
                  <a:sym typeface="Wingdings" pitchFamily="2" charset="2"/>
                </a:rPr>
                <a:t>+</a:t>
              </a:r>
              <a:r>
                <a:rPr lang="en-US" altLang="ja-JP" dirty="0">
                  <a:sym typeface="Wingdings" pitchFamily="2" charset="2"/>
                </a:rPr>
                <a:t>l</a:t>
              </a:r>
              <a:r>
                <a:rPr lang="en-US" altLang="ja-JP" baseline="30000" dirty="0">
                  <a:sym typeface="Wingdings" pitchFamily="2" charset="2"/>
                </a:rPr>
                <a:t>-</a:t>
              </a:r>
              <a:r>
                <a:rPr lang="en-US" altLang="ja-JP" dirty="0"/>
                <a:t> </a:t>
              </a:r>
            </a:p>
            <a:p>
              <a:pPr algn="l">
                <a:spcBef>
                  <a:spcPct val="20000"/>
                </a:spcBef>
                <a:buClr>
                  <a:schemeClr val="bg2"/>
                </a:buClr>
                <a:buSzPct val="75000"/>
                <a:buFont typeface="Wingdings" pitchFamily="2" charset="2"/>
                <a:buNone/>
              </a:pPr>
              <a:r>
                <a:rPr lang="en-US" altLang="ja-JP" dirty="0">
                  <a:sym typeface="Wingdings" pitchFamily="2" charset="2"/>
                </a:rPr>
                <a:t>       K</a:t>
              </a:r>
              <a:r>
                <a:rPr lang="en-US" altLang="ja-JP" baseline="30000" dirty="0">
                  <a:sym typeface="Wingdings" pitchFamily="2" charset="2"/>
                </a:rPr>
                <a:t>0</a:t>
              </a:r>
              <a:r>
                <a:rPr lang="en-US" altLang="ja-JP" baseline="-25000" dirty="0">
                  <a:sym typeface="Wingdings" pitchFamily="2" charset="2"/>
                </a:rPr>
                <a:t>s</a:t>
              </a:r>
              <a:r>
                <a:rPr lang="en-US" altLang="ja-JP" dirty="0">
                  <a:latin typeface="Symbol" pitchFamily="18" charset="2"/>
                  <a:sym typeface="Wingdings" pitchFamily="2" charset="2"/>
                </a:rPr>
                <a:t>p</a:t>
              </a:r>
              <a:r>
                <a:rPr lang="en-US" altLang="ja-JP" baseline="30000" dirty="0">
                  <a:sym typeface="Wingdings" pitchFamily="2" charset="2"/>
                </a:rPr>
                <a:t>+</a:t>
              </a:r>
              <a:r>
                <a:rPr lang="en-US" altLang="ja-JP" dirty="0">
                  <a:latin typeface="Symbol" pitchFamily="18" charset="2"/>
                  <a:sym typeface="Wingdings" pitchFamily="2" charset="2"/>
                </a:rPr>
                <a:t>p</a:t>
              </a:r>
              <a:r>
                <a:rPr lang="en-US" altLang="ja-JP" baseline="30000" dirty="0">
                  <a:sym typeface="Wingdings" pitchFamily="2" charset="2"/>
                </a:rPr>
                <a:t>-</a:t>
              </a:r>
              <a:r>
                <a:rPr lang="en-US" altLang="ja-JP" dirty="0">
                  <a:latin typeface="Symbol" pitchFamily="18" charset="2"/>
                  <a:sym typeface="Wingdings" pitchFamily="2" charset="2"/>
                </a:rPr>
                <a:t>p</a:t>
              </a:r>
              <a:r>
                <a:rPr lang="en-US" altLang="ja-JP" baseline="30000" dirty="0">
                  <a:sym typeface="Wingdings" pitchFamily="2" charset="2"/>
                </a:rPr>
                <a:t>+</a:t>
              </a:r>
              <a:r>
                <a:rPr lang="en-US" altLang="ja-JP" dirty="0">
                  <a:latin typeface="Symbol" pitchFamily="18" charset="2"/>
                  <a:sym typeface="Wingdings" pitchFamily="2" charset="2"/>
                </a:rPr>
                <a:t>p</a:t>
              </a:r>
              <a:r>
                <a:rPr lang="en-US" altLang="ja-JP" baseline="30000" dirty="0">
                  <a:sym typeface="Wingdings" pitchFamily="2" charset="2"/>
                </a:rPr>
                <a:t>0</a:t>
              </a:r>
              <a:r>
                <a:rPr lang="en-US" altLang="ja-JP" dirty="0">
                  <a:sym typeface="Wingdings" pitchFamily="2" charset="2"/>
                </a:rPr>
                <a:t>l</a:t>
              </a:r>
              <a:r>
                <a:rPr lang="en-US" altLang="ja-JP" baseline="30000" dirty="0">
                  <a:sym typeface="Wingdings" pitchFamily="2" charset="2"/>
                </a:rPr>
                <a:t>+</a:t>
              </a:r>
              <a:r>
                <a:rPr lang="en-US" altLang="ja-JP" dirty="0">
                  <a:sym typeface="Wingdings" pitchFamily="2" charset="2"/>
                </a:rPr>
                <a:t>l</a:t>
              </a:r>
              <a:r>
                <a:rPr lang="en-US" altLang="ja-JP" baseline="30000" dirty="0">
                  <a:sym typeface="Wingdings" pitchFamily="2" charset="2"/>
                </a:rPr>
                <a:t>-</a:t>
              </a:r>
              <a:r>
                <a:rPr lang="en-US" altLang="ja-JP" dirty="0"/>
                <a:t> </a:t>
              </a:r>
              <a:endParaRPr lang="en-US" altLang="ja-JP" sz="1400" dirty="0"/>
            </a:p>
          </p:txBody>
        </p:sp>
      </p:grpSp>
      <p:sp>
        <p:nvSpPr>
          <p:cNvPr id="7175" name="Text Box 10"/>
          <p:cNvSpPr txBox="1">
            <a:spLocks noChangeArrowheads="1"/>
          </p:cNvSpPr>
          <p:nvPr/>
        </p:nvSpPr>
        <p:spPr bwMode="auto">
          <a:xfrm>
            <a:off x="5715008" y="3286124"/>
            <a:ext cx="1258067" cy="584775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ja-JP" sz="1600" dirty="0"/>
              <a:t>+ </a:t>
            </a:r>
            <a:r>
              <a:rPr lang="en-US" altLang="ja-JP" sz="1600" dirty="0" smtClean="0"/>
              <a:t>charge conjugate</a:t>
            </a:r>
            <a:endParaRPr lang="en-US" altLang="ja-JP" sz="1600" dirty="0"/>
          </a:p>
        </p:txBody>
      </p:sp>
      <p:sp>
        <p:nvSpPr>
          <p:cNvPr id="12" name="テキスト ボックス 11"/>
          <p:cNvSpPr txBox="1"/>
          <p:nvPr/>
        </p:nvSpPr>
        <p:spPr>
          <a:xfrm>
            <a:off x="6286512" y="4286256"/>
            <a:ext cx="25500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600" dirty="0" smtClean="0"/>
              <a:t>~60% coverage </a:t>
            </a:r>
          </a:p>
          <a:p>
            <a:r>
              <a:rPr kumimoji="1" lang="en-US" altLang="ja-JP" sz="1600" dirty="0" smtClean="0"/>
              <a:t>of all X</a:t>
            </a:r>
            <a:r>
              <a:rPr kumimoji="1" lang="en-US" altLang="ja-JP" sz="1600" baseline="-25000" dirty="0" smtClean="0"/>
              <a:t>s</a:t>
            </a:r>
            <a:r>
              <a:rPr kumimoji="1" lang="en-US" altLang="ja-JP" sz="1600" dirty="0" smtClean="0"/>
              <a:t> state</a:t>
            </a:r>
          </a:p>
        </p:txBody>
      </p:sp>
      <p:sp>
        <p:nvSpPr>
          <p:cNvPr id="16" name="テキスト ボックス 15"/>
          <p:cNvSpPr txBox="1"/>
          <p:nvPr/>
        </p:nvSpPr>
        <p:spPr>
          <a:xfrm>
            <a:off x="6500826" y="4929198"/>
            <a:ext cx="20219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600" dirty="0" smtClean="0"/>
              <a:t>~80%</a:t>
            </a:r>
            <a:r>
              <a:rPr lang="ja-JP" altLang="en-US" sz="1600" dirty="0" smtClean="0"/>
              <a:t> </a:t>
            </a:r>
            <a:r>
              <a:rPr lang="en-US" altLang="ja-JP" sz="1600" dirty="0" smtClean="0"/>
              <a:t>coverage</a:t>
            </a:r>
          </a:p>
          <a:p>
            <a:r>
              <a:rPr lang="en-US" altLang="ja-JP" sz="1600" dirty="0" smtClean="0"/>
              <a:t>assuming K</a:t>
            </a:r>
            <a:r>
              <a:rPr lang="en-US" altLang="ja-JP" sz="1600" baseline="-25000" dirty="0" smtClean="0"/>
              <a:t>L</a:t>
            </a:r>
            <a:r>
              <a:rPr lang="en-US" altLang="ja-JP" sz="1600" dirty="0" smtClean="0"/>
              <a:t>=K</a:t>
            </a:r>
            <a:r>
              <a:rPr lang="en-US" altLang="ja-JP" sz="1600" baseline="-25000" dirty="0" smtClean="0"/>
              <a:t>S</a:t>
            </a:r>
            <a:endParaRPr lang="ja-JP" altLang="en-US" sz="1600" dirty="0"/>
          </a:p>
        </p:txBody>
      </p:sp>
      <p:sp>
        <p:nvSpPr>
          <p:cNvPr id="20" name="正方形/長方形 19"/>
          <p:cNvSpPr/>
          <p:nvPr/>
        </p:nvSpPr>
        <p:spPr>
          <a:xfrm>
            <a:off x="857224" y="5929330"/>
            <a:ext cx="7296310" cy="70788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l">
              <a:buNone/>
            </a:pPr>
            <a:r>
              <a:rPr lang="en-US" altLang="ja-JP" sz="2000" dirty="0" smtClean="0"/>
              <a:t>Compared to the exclusive analysis (B</a:t>
            </a:r>
            <a:r>
              <a:rPr lang="en-US" altLang="ja-JP" sz="2000" dirty="0" smtClean="0">
                <a:sym typeface="Wingdings" pitchFamily="2" charset="2"/>
              </a:rPr>
              <a:t></a:t>
            </a:r>
            <a:r>
              <a:rPr lang="en-US" altLang="ja-JP" sz="2000" dirty="0" smtClean="0"/>
              <a:t>K</a:t>
            </a:r>
            <a:r>
              <a:rPr lang="en-US" altLang="ja-JP" sz="2000" baseline="30000" dirty="0" smtClean="0"/>
              <a:t>(*)</a:t>
            </a:r>
            <a:r>
              <a:rPr lang="en-US" altLang="ja-JP" sz="2000" dirty="0" err="1" smtClean="0"/>
              <a:t>ll</a:t>
            </a:r>
            <a:r>
              <a:rPr lang="en-US" altLang="ja-JP" sz="2000" dirty="0" smtClean="0"/>
              <a:t>), </a:t>
            </a:r>
          </a:p>
          <a:p>
            <a:pPr algn="l">
              <a:buNone/>
            </a:pPr>
            <a:r>
              <a:rPr lang="en-US" altLang="ja-JP" sz="2000" dirty="0" smtClean="0"/>
              <a:t>inclusive mode is theoretically clean, but experimentally hard.</a:t>
            </a:r>
          </a:p>
        </p:txBody>
      </p:sp>
      <p:grpSp>
        <p:nvGrpSpPr>
          <p:cNvPr id="3" name="グループ化 34"/>
          <p:cNvGrpSpPr/>
          <p:nvPr/>
        </p:nvGrpSpPr>
        <p:grpSpPr>
          <a:xfrm>
            <a:off x="6735650" y="2073498"/>
            <a:ext cx="2356834" cy="1197734"/>
            <a:chOff x="6606862" y="2021982"/>
            <a:chExt cx="2356834" cy="1197734"/>
          </a:xfrm>
        </p:grpSpPr>
        <p:pic>
          <p:nvPicPr>
            <p:cNvPr id="21" name="Picture 5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967470" y="2266681"/>
              <a:ext cx="1462124" cy="5830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cxnSp>
          <p:nvCxnSpPr>
            <p:cNvPr id="23" name="直線コネクタ 22"/>
            <p:cNvCxnSpPr/>
            <p:nvPr/>
          </p:nvCxnSpPr>
          <p:spPr>
            <a:xfrm>
              <a:off x="6980349" y="3013656"/>
              <a:ext cx="1365161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テキスト ボックス 23"/>
            <p:cNvSpPr txBox="1"/>
            <p:nvPr/>
          </p:nvSpPr>
          <p:spPr>
            <a:xfrm>
              <a:off x="8345509" y="2588654"/>
              <a:ext cx="18030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ja-JP" sz="1600" dirty="0" smtClean="0"/>
                <a:t>s</a:t>
              </a:r>
              <a:endParaRPr kumimoji="1" lang="ja-JP" altLang="en-US" sz="1400" dirty="0"/>
            </a:p>
          </p:txBody>
        </p:sp>
        <p:sp>
          <p:nvSpPr>
            <p:cNvPr id="25" name="テキスト ボックス 24"/>
            <p:cNvSpPr txBox="1"/>
            <p:nvPr/>
          </p:nvSpPr>
          <p:spPr>
            <a:xfrm>
              <a:off x="6812922" y="2614411"/>
              <a:ext cx="18030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ja-JP" sz="1600" dirty="0" smtClean="0"/>
                <a:t>b</a:t>
              </a:r>
              <a:endParaRPr kumimoji="1" lang="ja-JP" altLang="en-US" sz="1400" dirty="0"/>
            </a:p>
          </p:txBody>
        </p:sp>
        <p:sp>
          <p:nvSpPr>
            <p:cNvPr id="26" name="テキスト ボックス 25"/>
            <p:cNvSpPr txBox="1"/>
            <p:nvPr/>
          </p:nvSpPr>
          <p:spPr>
            <a:xfrm>
              <a:off x="6812923" y="2859109"/>
              <a:ext cx="16742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ja-JP" sz="1600" dirty="0" smtClean="0"/>
                <a:t>d</a:t>
              </a:r>
              <a:endParaRPr kumimoji="1" lang="ja-JP" altLang="en-US" sz="1600" dirty="0"/>
            </a:p>
          </p:txBody>
        </p:sp>
        <p:sp>
          <p:nvSpPr>
            <p:cNvPr id="27" name="テキスト ボックス 26"/>
            <p:cNvSpPr txBox="1"/>
            <p:nvPr/>
          </p:nvSpPr>
          <p:spPr>
            <a:xfrm>
              <a:off x="8345511" y="2859109"/>
              <a:ext cx="16742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ja-JP" sz="1600" dirty="0" smtClean="0"/>
                <a:t>d</a:t>
              </a:r>
              <a:endParaRPr kumimoji="1" lang="ja-JP" altLang="en-US" sz="1600" dirty="0"/>
            </a:p>
          </p:txBody>
        </p:sp>
        <p:pic>
          <p:nvPicPr>
            <p:cNvPr id="28" name="Picture 7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401699" y="2021982"/>
              <a:ext cx="152758" cy="3000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9" name="Picture 7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363062" y="2305318"/>
              <a:ext cx="152758" cy="3000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0" name="円/楕円 29"/>
            <p:cNvSpPr/>
            <p:nvPr/>
          </p:nvSpPr>
          <p:spPr>
            <a:xfrm>
              <a:off x="6761409" y="2588651"/>
              <a:ext cx="321971" cy="631065"/>
            </a:xfrm>
            <a:prstGeom prst="ellipse">
              <a:avLst/>
            </a:prstGeom>
            <a:noFill/>
            <a:ln>
              <a:solidFill>
                <a:srgbClr val="FF3399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1" name="円/楕円 30"/>
            <p:cNvSpPr/>
            <p:nvPr/>
          </p:nvSpPr>
          <p:spPr>
            <a:xfrm>
              <a:off x="8268236" y="2614409"/>
              <a:ext cx="309093" cy="592429"/>
            </a:xfrm>
            <a:prstGeom prst="ellipse">
              <a:avLst/>
            </a:prstGeom>
            <a:noFill/>
            <a:ln>
              <a:solidFill>
                <a:srgbClr val="FF3399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2" name="テキスト ボックス 31"/>
            <p:cNvSpPr txBox="1"/>
            <p:nvPr/>
          </p:nvSpPr>
          <p:spPr>
            <a:xfrm>
              <a:off x="6606862" y="2743198"/>
              <a:ext cx="7727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ja-JP" dirty="0" smtClean="0"/>
                <a:t>B</a:t>
              </a:r>
              <a:endParaRPr kumimoji="1" lang="ja-JP" altLang="en-US" dirty="0"/>
            </a:p>
          </p:txBody>
        </p:sp>
        <p:sp>
          <p:nvSpPr>
            <p:cNvPr id="33" name="テキスト ボックス 32"/>
            <p:cNvSpPr txBox="1"/>
            <p:nvPr/>
          </p:nvSpPr>
          <p:spPr>
            <a:xfrm>
              <a:off x="8538692" y="2730319"/>
              <a:ext cx="42500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ja-JP" dirty="0" smtClean="0"/>
                <a:t>X</a:t>
              </a:r>
              <a:r>
                <a:rPr lang="en-US" altLang="ja-JP" baseline="-25000" dirty="0" smtClean="0"/>
                <a:t>s</a:t>
              </a:r>
              <a:endParaRPr kumimoji="1" lang="ja-JP" altLang="en-US" sz="1600" baseline="-25000" dirty="0"/>
            </a:p>
          </p:txBody>
        </p:sp>
      </p:grpSp>
      <p:cxnSp>
        <p:nvCxnSpPr>
          <p:cNvPr id="41" name="直線コネクタ 40"/>
          <p:cNvCxnSpPr/>
          <p:nvPr/>
        </p:nvCxnSpPr>
        <p:spPr>
          <a:xfrm rot="10800000">
            <a:off x="8487174" y="2975009"/>
            <a:ext cx="11591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線コネクタ 43"/>
          <p:cNvCxnSpPr/>
          <p:nvPr/>
        </p:nvCxnSpPr>
        <p:spPr>
          <a:xfrm rot="10800000">
            <a:off x="6965304" y="2972861"/>
            <a:ext cx="11591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4" name="Content Placeholder 10" descr="B-logo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143900" y="214290"/>
            <a:ext cx="788893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>
        <a:ln>
          <a:tailEnd type="arrow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8374</TotalTime>
  <Words>1485</Words>
  <Application>Microsoft Office PowerPoint</Application>
  <PresentationFormat>On-screen Show (4:3)</PresentationFormat>
  <Paragraphs>336</Paragraphs>
  <Slides>27</Slides>
  <Notes>3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29" baseType="lpstr">
      <vt:lpstr>Office 테마</vt:lpstr>
      <vt:lpstr>Equation</vt:lpstr>
      <vt:lpstr>Electroweak Rare B Decays</vt:lpstr>
      <vt:lpstr>Luminosity at B factories</vt:lpstr>
      <vt:lpstr>Contents</vt:lpstr>
      <vt:lpstr>Exclusive b  s ll (B  K* ll)</vt:lpstr>
      <vt:lpstr>Wilson coefficients and B  K*l+l-</vt:lpstr>
      <vt:lpstr> K(*)l+l- Branching Fractions </vt:lpstr>
      <vt:lpstr> FL and AFB for K*ll</vt:lpstr>
      <vt:lpstr>Slide 8</vt:lpstr>
      <vt:lpstr>BXsll analysis</vt:lpstr>
      <vt:lpstr>BXsll analysis</vt:lpstr>
      <vt:lpstr> B-&gt;Xsll Branching Ratio</vt:lpstr>
      <vt:lpstr>C7=C7SM v.s. C7=-C7SM</vt:lpstr>
      <vt:lpstr> Searches for B-&gt;Knn </vt:lpstr>
      <vt:lpstr> B-&gt;Knn with Semileptonic Tagging</vt:lpstr>
      <vt:lpstr>b  s </vt:lpstr>
      <vt:lpstr>Inclusive b-&gt;sg </vt:lpstr>
      <vt:lpstr>Inclusive b-&gt;sg </vt:lpstr>
      <vt:lpstr>Inclusive b-&gt;sg </vt:lpstr>
      <vt:lpstr>Inclusive b  s </vt:lpstr>
      <vt:lpstr>Slide 20</vt:lpstr>
      <vt:lpstr>SuperKEKB</vt:lpstr>
      <vt:lpstr>Backup Slides</vt:lpstr>
      <vt:lpstr>dBR(Xsll)/dMl+l-2</vt:lpstr>
      <vt:lpstr> B-&gt;Knn with Semileptonic Tagging</vt:lpstr>
      <vt:lpstr> B-&gt;Knn Upper Limits</vt:lpstr>
      <vt:lpstr>Inclusive b-&gt;sg </vt:lpstr>
      <vt:lpstr>B  K*l+l- : Isospin asymmetry</vt:lpstr>
    </vt:vector>
  </TitlesOfParts>
  <Company>KNU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hjhyun</dc:creator>
  <cp:lastModifiedBy>bondar</cp:lastModifiedBy>
  <cp:revision>849</cp:revision>
  <dcterms:created xsi:type="dcterms:W3CDTF">2009-05-12T11:43:54Z</dcterms:created>
  <dcterms:modified xsi:type="dcterms:W3CDTF">2010-03-10T09:41:53Z</dcterms:modified>
</cp:coreProperties>
</file>